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475ED-49FC-4243-9E7A-E2AAB163F1DD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09401-52A5-4A1C-8518-41516E69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4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09401-52A5-4A1C-8518-41516E69338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0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g.stfc.ac.uk/shared/Forms/BidRegister/_layouts/xlviewer.aspx?id=/shared/Forms/BidRegister/Instructions/How%20to%20fill%20the%20Brief%20form%20Guidance%20STFC.xlsx&amp;Source=https%3A%2F%2Forg%2Estfc%2Eac%2Euk%2Fshared%2FForms%2FBidRegister%2FInstructions%2FForms%2FAllItems%2Easpx&amp;DefaultItemOpen=1" TargetMode="External"/><Relationship Id="rId2" Type="http://schemas.openxmlformats.org/officeDocument/2006/relationships/hyperlink" Target="http://staff.stfc.ac.uk/core/finance/Pages/BidRegister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ki.pp.rl.ac.uk/twiki/pub/Main/PpdBids/PPD_Standard_Bid_Review_Meeting_Agenda_v3.docx" TargetMode="External"/><Relationship Id="rId4" Type="http://schemas.openxmlformats.org/officeDocument/2006/relationships/hyperlink" Target="https://org.stfc.ac.uk/shared/Forms/BidRegister/Instructions/Bid%20register%20procedure%20Stage%202%20version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wiki.pp.rl.ac.uk/twiki/pub/Main/PpdBids/third_parties.pdf" TargetMode="External"/><Relationship Id="rId3" Type="http://schemas.openxmlformats.org/officeDocument/2006/relationships/hyperlink" Target="http://heplocal.rl.ac.uk/ppdexternalfunding/" TargetMode="External"/><Relationship Id="rId7" Type="http://schemas.openxmlformats.org/officeDocument/2006/relationships/hyperlink" Target="https://twiki.pp.rl.ac.uk/twiki/pub/Main/PpdBids/types_of_personnel.pdf" TargetMode="External"/><Relationship Id="rId2" Type="http://schemas.openxmlformats.org/officeDocument/2006/relationships/hyperlink" Target="https://org.stfc.ac.uk/shared/Forms/BidRegister/Lists/Bid%20Register/Homepage.aspx?View=%7b8F546E77-BF2F-4789-98D8-241B338FAAEE%7d&amp;FilterField1=Department&amp;FilterValue1=PP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ki.pp.rl.ac.uk/twiki/pub/Main/PpdBids/claiming_expenses.pdf" TargetMode="External"/><Relationship Id="rId5" Type="http://schemas.openxmlformats.org/officeDocument/2006/relationships/hyperlink" Target="https://twiki.pp.rl.ac.uk/twiki/pub/Main/PpdBids/EC_Horizon_2020_General_costing_guide.pdf" TargetMode="External"/><Relationship Id="rId4" Type="http://schemas.openxmlformats.org/officeDocument/2006/relationships/hyperlink" Target="https://twiki.pp.rl.ac.uk/twiki/pub/Main/PpdBids/H2020_Proposal_Costing_Workshop_PP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PPD H2020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 Feb 2016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5344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Intro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News – Katie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Procedures for Bids – Stephen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Status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Surgery – all </a:t>
            </a:r>
          </a:p>
          <a:p>
            <a:endParaRPr lang="en-GB" sz="3000" dirty="0" smtClean="0">
              <a:solidFill>
                <a:srgbClr val="00B050"/>
              </a:solidFill>
            </a:endParaRPr>
          </a:p>
          <a:p>
            <a:r>
              <a:rPr lang="en-GB" sz="2800" dirty="0" smtClean="0">
                <a:solidFill>
                  <a:srgbClr val="00B050"/>
                </a:solidFill>
              </a:rPr>
              <a:t>https</a:t>
            </a:r>
            <a:r>
              <a:rPr lang="en-GB" sz="2800" dirty="0">
                <a:solidFill>
                  <a:srgbClr val="00B050"/>
                </a:solidFill>
              </a:rPr>
              <a:t>://twiki.pp.rl.ac.uk/twiki/bin/view/Main/PpdBids</a:t>
            </a:r>
          </a:p>
        </p:txBody>
      </p:sp>
      <p:pic>
        <p:nvPicPr>
          <p:cNvPr id="2050" name="Picture 2" descr="http://i254.photobucket.com/albums/hh84/200258/catsk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3061082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0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Procedures for Bids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If you would like to make a bid (H2020 or for any external grant): </a:t>
            </a:r>
          </a:p>
          <a:p>
            <a:r>
              <a:rPr lang="en-GB" b="1" dirty="0"/>
              <a:t>Contact </a:t>
            </a:r>
            <a:r>
              <a:rPr lang="en-GB" b="1" dirty="0" err="1"/>
              <a:t>Div</a:t>
            </a:r>
            <a:r>
              <a:rPr lang="en-GB" b="1" dirty="0"/>
              <a:t> Heads</a:t>
            </a:r>
            <a:r>
              <a:rPr lang="en-GB" dirty="0"/>
              <a:t> (</a:t>
            </a:r>
            <a:r>
              <a:rPr lang="en-GB" i="1" dirty="0"/>
              <a:t>Dave W, Stephen H, Claire S</a:t>
            </a:r>
            <a:r>
              <a:rPr lang="en-GB" dirty="0"/>
              <a:t>) at an early stage in your considerations - they will need to identify whether a) your ideas fit with the PPD strategy and b) will not create significant financial liabilities. </a:t>
            </a:r>
          </a:p>
          <a:p>
            <a:r>
              <a:rPr lang="en-GB" dirty="0"/>
              <a:t>You will need to create an entry in the </a:t>
            </a:r>
            <a:r>
              <a:rPr lang="en-GB" b="1" dirty="0">
                <a:hlinkClick r:id="rId2"/>
              </a:rPr>
              <a:t>Bid Register</a:t>
            </a:r>
            <a:r>
              <a:rPr lang="en-GB" dirty="0">
                <a:hlinkClick r:id="rId2"/>
              </a:rPr>
              <a:t> </a:t>
            </a:r>
            <a:r>
              <a:rPr lang="en-GB" dirty="0"/>
              <a:t>- </a:t>
            </a:r>
            <a:r>
              <a:rPr lang="en-GB" i="1" dirty="0"/>
              <a:t>Chris Lowe</a:t>
            </a:r>
            <a:r>
              <a:rPr lang="en-GB" dirty="0"/>
              <a:t> can advise. See </a:t>
            </a:r>
            <a:r>
              <a:rPr lang="en-GB" dirty="0">
                <a:hlinkClick r:id="rId3"/>
              </a:rPr>
              <a:t>Instructions</a:t>
            </a:r>
            <a:r>
              <a:rPr lang="en-GB" dirty="0"/>
              <a:t> and </a:t>
            </a:r>
            <a:r>
              <a:rPr lang="en-GB" dirty="0">
                <a:hlinkClick r:id="rId4"/>
              </a:rPr>
              <a:t>Flow Chart</a:t>
            </a:r>
            <a:r>
              <a:rPr lang="en-GB" dirty="0"/>
              <a:t>. </a:t>
            </a:r>
          </a:p>
          <a:p>
            <a:r>
              <a:rPr lang="en-GB" dirty="0"/>
              <a:t>You will need to set up a </a:t>
            </a:r>
            <a:r>
              <a:rPr lang="en-GB" b="1" dirty="0"/>
              <a:t>Bid Review</a:t>
            </a:r>
            <a:r>
              <a:rPr lang="en-GB" dirty="0"/>
              <a:t> - allow a couple of weeks for this. This will need to engage </a:t>
            </a:r>
          </a:p>
          <a:p>
            <a:pPr lvl="1"/>
            <a:r>
              <a:rPr lang="en-GB" dirty="0"/>
              <a:t>a Chair (</a:t>
            </a:r>
            <a:r>
              <a:rPr lang="en-GB" i="1" dirty="0"/>
              <a:t>Chris Lowe</a:t>
            </a:r>
            <a:r>
              <a:rPr lang="en-GB" dirty="0"/>
              <a:t> or </a:t>
            </a:r>
            <a:r>
              <a:rPr lang="en-GB" i="1" dirty="0"/>
              <a:t>Stephen H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PPD </a:t>
            </a:r>
            <a:r>
              <a:rPr lang="en-GB" dirty="0" err="1"/>
              <a:t>Mgmt</a:t>
            </a:r>
            <a:r>
              <a:rPr lang="en-GB" dirty="0"/>
              <a:t> (</a:t>
            </a:r>
            <a:r>
              <a:rPr lang="en-GB" i="1" dirty="0"/>
              <a:t>Stephen H</a:t>
            </a:r>
            <a:r>
              <a:rPr lang="en-GB" dirty="0"/>
              <a:t> or </a:t>
            </a:r>
            <a:r>
              <a:rPr lang="en-GB" i="1" dirty="0"/>
              <a:t>Claire S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Finance (</a:t>
            </a:r>
            <a:r>
              <a:rPr lang="en-GB" i="1" dirty="0"/>
              <a:t>Steph Rankin</a:t>
            </a:r>
            <a:r>
              <a:rPr lang="en-GB" dirty="0"/>
              <a:t>) and </a:t>
            </a:r>
          </a:p>
          <a:p>
            <a:pPr lvl="1"/>
            <a:r>
              <a:rPr lang="en-GB" dirty="0"/>
              <a:t>a representative from Legal and Commercial - for H2020, Branwen Hide will play this role, reporting back to L&amp;C for sign-off. </a:t>
            </a:r>
          </a:p>
          <a:p>
            <a:r>
              <a:rPr lang="en-GB" dirty="0"/>
              <a:t>Bid Reviews will need a </a:t>
            </a:r>
            <a:r>
              <a:rPr lang="en-GB" b="1" dirty="0"/>
              <a:t>Finance template</a:t>
            </a:r>
            <a:r>
              <a:rPr lang="en-GB" dirty="0"/>
              <a:t> (issued by Finance) </a:t>
            </a:r>
          </a:p>
          <a:p>
            <a:r>
              <a:rPr lang="en-GB" dirty="0"/>
              <a:t>Bid Reviews will use a standard </a:t>
            </a:r>
            <a:r>
              <a:rPr lang="en-GB" b="1" dirty="0">
                <a:hlinkClick r:id="rId5"/>
              </a:rPr>
              <a:t>Agenda</a:t>
            </a:r>
            <a:r>
              <a:rPr lang="en-GB" b="1" dirty="0"/>
              <a:t>.</a:t>
            </a:r>
            <a:r>
              <a:rPr lang="en-GB" dirty="0"/>
              <a:t> </a:t>
            </a:r>
          </a:p>
          <a:p>
            <a:r>
              <a:rPr lang="en-GB" dirty="0"/>
              <a:t>Once the bid is approved, </a:t>
            </a:r>
            <a:r>
              <a:rPr lang="en-GB" b="1" dirty="0"/>
              <a:t>quotes</a:t>
            </a:r>
            <a:r>
              <a:rPr lang="en-GB" dirty="0"/>
              <a:t> can only be issued by Legal and Commercial. </a:t>
            </a:r>
          </a:p>
          <a:p>
            <a:r>
              <a:rPr lang="en-GB" i="1" dirty="0"/>
              <a:t>Katie Lambert</a:t>
            </a:r>
            <a:r>
              <a:rPr lang="en-GB" dirty="0"/>
              <a:t> can advise of </a:t>
            </a:r>
            <a:r>
              <a:rPr lang="en-GB" b="1" dirty="0"/>
              <a:t>H2020 strategy</a:t>
            </a:r>
            <a:r>
              <a:rPr lang="en-GB" dirty="0"/>
              <a:t> and help people identify calls. If you need help on </a:t>
            </a:r>
            <a:r>
              <a:rPr lang="en-GB" b="1" dirty="0"/>
              <a:t>completing bid forms</a:t>
            </a:r>
            <a:r>
              <a:rPr lang="en-GB" dirty="0"/>
              <a:t>, ask </a:t>
            </a:r>
            <a:r>
              <a:rPr lang="en-GB" i="1" dirty="0"/>
              <a:t>Branwen Hide</a:t>
            </a:r>
            <a:r>
              <a:rPr lang="en-GB" dirty="0"/>
              <a:t>. </a:t>
            </a:r>
          </a:p>
          <a:p>
            <a:r>
              <a:rPr lang="en-GB" dirty="0"/>
              <a:t>Be wary of taking leadership of projects - this can involve a great deal of work.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1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Bid Review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Introduction</a:t>
            </a:r>
            <a:endParaRPr lang="en-GB" dirty="0"/>
          </a:p>
          <a:p>
            <a:pPr lvl="0"/>
            <a:r>
              <a:rPr lang="en-GB" dirty="0" smtClean="0"/>
              <a:t>Business </a:t>
            </a:r>
            <a:r>
              <a:rPr lang="en-GB" dirty="0"/>
              <a:t>Fit </a:t>
            </a:r>
          </a:p>
          <a:p>
            <a:pPr lvl="0"/>
            <a:r>
              <a:rPr lang="en-GB" dirty="0" smtClean="0"/>
              <a:t>Finances</a:t>
            </a:r>
            <a:endParaRPr lang="en-GB" dirty="0"/>
          </a:p>
          <a:p>
            <a:pPr lvl="0"/>
            <a:r>
              <a:rPr lang="en-GB" dirty="0" smtClean="0"/>
              <a:t>Management </a:t>
            </a:r>
            <a:r>
              <a:rPr lang="en-GB" dirty="0"/>
              <a:t>Proposal  - issues, including </a:t>
            </a:r>
            <a:r>
              <a:rPr lang="en-GB" dirty="0" smtClean="0"/>
              <a:t>L&amp;C</a:t>
            </a:r>
            <a:endParaRPr lang="en-GB" dirty="0"/>
          </a:p>
          <a:p>
            <a:pPr lvl="0"/>
            <a:r>
              <a:rPr lang="en-GB" dirty="0"/>
              <a:t>Bid </a:t>
            </a:r>
            <a:r>
              <a:rPr lang="en-GB" dirty="0" smtClean="0"/>
              <a:t>Schedule</a:t>
            </a:r>
            <a:endParaRPr lang="en-GB" dirty="0"/>
          </a:p>
          <a:p>
            <a:pPr lvl="0"/>
            <a:r>
              <a:rPr lang="en-GB" dirty="0" smtClean="0"/>
              <a:t>Risks</a:t>
            </a:r>
            <a:endParaRPr lang="en-GB" dirty="0"/>
          </a:p>
          <a:p>
            <a:pPr lvl="0"/>
            <a:r>
              <a:rPr lang="en-GB" dirty="0" smtClean="0"/>
              <a:t>Legal </a:t>
            </a:r>
            <a:r>
              <a:rPr lang="en-GB" dirty="0"/>
              <a:t>and </a:t>
            </a:r>
            <a:r>
              <a:rPr lang="en-GB" dirty="0" smtClean="0"/>
              <a:t>Commercial</a:t>
            </a:r>
            <a:endParaRPr lang="en-GB" dirty="0"/>
          </a:p>
          <a:p>
            <a:pPr lvl="0"/>
            <a:r>
              <a:rPr lang="en-GB" dirty="0"/>
              <a:t>Action </a:t>
            </a:r>
            <a:r>
              <a:rPr lang="en-GB" dirty="0" smtClean="0"/>
              <a:t>Items</a:t>
            </a:r>
            <a:endParaRPr lang="en-GB" dirty="0"/>
          </a:p>
          <a:p>
            <a:pPr lvl="0"/>
            <a:r>
              <a:rPr lang="en-GB" dirty="0" smtClean="0"/>
              <a:t>AOB</a:t>
            </a:r>
            <a:endParaRPr lang="en-GB" sz="4000" dirty="0"/>
          </a:p>
          <a:p>
            <a:pPr lvl="0"/>
            <a:r>
              <a:rPr lang="en-GB" dirty="0"/>
              <a:t>Conclusion</a:t>
            </a:r>
            <a:endParaRPr lang="en-GB" sz="4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9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Bid Review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GB" b="1" dirty="0"/>
              <a:t>Introduction</a:t>
            </a:r>
            <a:endParaRPr lang="en-GB" sz="4000" b="1" dirty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Should </a:t>
            </a:r>
            <a:r>
              <a:rPr lang="en-GB" dirty="0">
                <a:solidFill>
                  <a:srgbClr val="FF0000"/>
                </a:solidFill>
              </a:rPr>
              <a:t>include customer name; outline of proposal, collaboration/consortium </a:t>
            </a:r>
            <a:r>
              <a:rPr lang="en-GB" dirty="0" err="1" smtClean="0">
                <a:solidFill>
                  <a:srgbClr val="FF0000"/>
                </a:solidFill>
              </a:rPr>
              <a:t>etc</a:t>
            </a:r>
            <a:endParaRPr lang="en-GB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lvl="0"/>
            <a:r>
              <a:rPr lang="en-GB" b="1" dirty="0" smtClean="0"/>
              <a:t>Business </a:t>
            </a:r>
            <a:r>
              <a:rPr lang="en-GB" b="1" dirty="0"/>
              <a:t>Fit </a:t>
            </a:r>
            <a:r>
              <a:rPr lang="en-GB" dirty="0"/>
              <a:t> </a:t>
            </a:r>
          </a:p>
          <a:p>
            <a:pPr lvl="1"/>
            <a:r>
              <a:rPr lang="en-GB" dirty="0" smtClean="0"/>
              <a:t>Fit </a:t>
            </a:r>
            <a:r>
              <a:rPr lang="en-GB" dirty="0"/>
              <a:t>with PPD Programme,  i.e. participates in and supports the UK particle physics experimental programme, synergies with other Programmes, experience and skills, existing facilities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lvl="0"/>
            <a:r>
              <a:rPr lang="en-GB" b="1" dirty="0" smtClean="0"/>
              <a:t>Finances</a:t>
            </a:r>
            <a:r>
              <a:rPr lang="en-GB" dirty="0"/>
              <a:t> 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All costs included – staff, materials, facilities, travel, shipping, sub-contractors, burden rate etc.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Overheads.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Quotes received for sub-contractors or capital/recurrent expenditure </a:t>
            </a:r>
            <a:endParaRPr lang="en-GB" dirty="0"/>
          </a:p>
          <a:p>
            <a:pPr lvl="1"/>
            <a:r>
              <a:rPr lang="en-US" dirty="0"/>
              <a:t>Exchange rate risks and exchange rate used</a:t>
            </a:r>
            <a:endParaRPr lang="en-GB" dirty="0"/>
          </a:p>
          <a:p>
            <a:pPr lvl="1"/>
            <a:r>
              <a:rPr lang="en-US" dirty="0"/>
              <a:t>VAT Status</a:t>
            </a:r>
            <a:endParaRPr lang="en-GB" dirty="0"/>
          </a:p>
          <a:p>
            <a:pPr lvl="1"/>
            <a:r>
              <a:rPr lang="en-US" dirty="0"/>
              <a:t>Contingency &amp; Margin adequate</a:t>
            </a:r>
            <a:endParaRPr lang="en-GB" dirty="0"/>
          </a:p>
          <a:p>
            <a:pPr lvl="1"/>
            <a:r>
              <a:rPr lang="en-US" dirty="0"/>
              <a:t>Penalties</a:t>
            </a:r>
            <a:endParaRPr lang="en-GB" dirty="0"/>
          </a:p>
          <a:p>
            <a:pPr lvl="1"/>
            <a:r>
              <a:rPr lang="en-US" dirty="0"/>
              <a:t>Justification of price less than FEC</a:t>
            </a:r>
            <a:endParaRPr lang="en-GB" dirty="0"/>
          </a:p>
          <a:p>
            <a:pPr lvl="1"/>
            <a:r>
              <a:rPr lang="en-US" dirty="0"/>
              <a:t>Matching funding</a:t>
            </a:r>
            <a:endParaRPr lang="en-GB" dirty="0"/>
          </a:p>
          <a:p>
            <a:pPr lvl="1"/>
            <a:r>
              <a:rPr lang="en-US" dirty="0"/>
              <a:t>Revenue </a:t>
            </a:r>
            <a:r>
              <a:rPr lang="en-US" dirty="0" smtClean="0"/>
              <a:t>management</a:t>
            </a:r>
          </a:p>
          <a:p>
            <a:pPr marL="457200" lvl="1" indent="0">
              <a:buNone/>
            </a:pPr>
            <a:endParaRPr lang="en-GB" dirty="0"/>
          </a:p>
          <a:p>
            <a:pPr lvl="0"/>
            <a:r>
              <a:rPr lang="en-GB" b="1" dirty="0"/>
              <a:t>Management Proposal  - issues, including L&amp;C</a:t>
            </a:r>
            <a:endParaRPr lang="en-GB" sz="4000" b="1" dirty="0"/>
          </a:p>
          <a:p>
            <a:pPr lvl="1"/>
            <a:r>
              <a:rPr lang="en-GB" dirty="0">
                <a:solidFill>
                  <a:srgbClr val="FF0000"/>
                </a:solidFill>
              </a:rPr>
              <a:t>IPR issues/confidentiality issues.  IPR arising, ownership, exploitation</a:t>
            </a:r>
            <a:endParaRPr lang="en-GB" sz="3600" b="1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Personnel – availability, recruitment issues</a:t>
            </a:r>
            <a:endParaRPr lang="en-GB" sz="3600" b="1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Cover letter contents.  In the ITT what is required by way of cover letter content, e.g. programme of work, ‘company’ background, customer template, named personnel </a:t>
            </a:r>
            <a:r>
              <a:rPr lang="en-GB" dirty="0" err="1"/>
              <a:t>etc</a:t>
            </a:r>
            <a:endParaRPr lang="en-GB" sz="3600" b="1" dirty="0"/>
          </a:p>
          <a:p>
            <a:pPr lvl="1"/>
            <a:r>
              <a:rPr lang="en-GB" dirty="0"/>
              <a:t>Contract terms</a:t>
            </a:r>
            <a:endParaRPr lang="en-GB" sz="3600" b="1" dirty="0"/>
          </a:p>
          <a:p>
            <a:pPr lvl="1"/>
            <a:r>
              <a:rPr lang="en-GB" dirty="0"/>
              <a:t>Penalties</a:t>
            </a:r>
          </a:p>
          <a:p>
            <a:pPr lvl="1"/>
            <a:r>
              <a:rPr lang="en-GB" dirty="0"/>
              <a:t>Export licences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b="1" dirty="0"/>
              <a:t>Bid </a:t>
            </a:r>
            <a:r>
              <a:rPr lang="en-GB" b="1" dirty="0" smtClean="0"/>
              <a:t>Schedule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Bid to be submitted</a:t>
            </a:r>
          </a:p>
          <a:p>
            <a:pPr lvl="1"/>
            <a:r>
              <a:rPr lang="en-GB" dirty="0"/>
              <a:t>Duration of work –start and </a:t>
            </a:r>
            <a:r>
              <a:rPr lang="en-GB" dirty="0" smtClean="0"/>
              <a:t>end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b="1" dirty="0" smtClean="0"/>
              <a:t>Risks</a:t>
            </a:r>
            <a:endParaRPr lang="en-GB" dirty="0"/>
          </a:p>
          <a:p>
            <a:pPr lvl="1"/>
            <a:r>
              <a:rPr lang="en-GB" dirty="0"/>
              <a:t>Deliverable, timescales </a:t>
            </a:r>
            <a:r>
              <a:rPr lang="en-GB" dirty="0" err="1"/>
              <a:t>etc</a:t>
            </a:r>
            <a:r>
              <a:rPr lang="en-GB" dirty="0"/>
              <a:t> and any mitigating factors that can be put in place to reduce identified risks, such as milestones, acceptance </a:t>
            </a:r>
            <a:r>
              <a:rPr lang="en-GB" dirty="0" smtClean="0"/>
              <a:t>criteria</a:t>
            </a:r>
          </a:p>
          <a:p>
            <a:pPr marL="457200" lvl="1" indent="0">
              <a:buNone/>
            </a:pPr>
            <a:endParaRPr lang="en-GB" dirty="0"/>
          </a:p>
          <a:p>
            <a:pPr lvl="0"/>
            <a:r>
              <a:rPr lang="en-GB" b="1" dirty="0"/>
              <a:t>Legal and Commercial</a:t>
            </a:r>
            <a:endParaRPr lang="en-GB" sz="4000" b="1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b="1" dirty="0"/>
              <a:t>Action </a:t>
            </a:r>
            <a:r>
              <a:rPr lang="en-GB" b="1" dirty="0" smtClean="0"/>
              <a:t>Items</a:t>
            </a:r>
            <a:r>
              <a:rPr lang="en-GB" dirty="0"/>
              <a:t> </a:t>
            </a:r>
          </a:p>
          <a:p>
            <a:endParaRPr lang="en-GB" dirty="0" smtClean="0"/>
          </a:p>
          <a:p>
            <a:pPr lvl="0"/>
            <a:r>
              <a:rPr lang="en-GB" b="1" dirty="0" smtClean="0"/>
              <a:t>AOB</a:t>
            </a:r>
            <a:endParaRPr lang="en-GB" sz="4000" b="1" dirty="0"/>
          </a:p>
          <a:p>
            <a:pPr lvl="0"/>
            <a:endParaRPr lang="en-GB" b="1" dirty="0" smtClean="0"/>
          </a:p>
          <a:p>
            <a:pPr lvl="0"/>
            <a:r>
              <a:rPr lang="en-GB" b="1" dirty="0" smtClean="0"/>
              <a:t>Conclusion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1855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Status – PPD Bids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488532"/>
              </p:ext>
            </p:extLst>
          </p:nvPr>
        </p:nvGraphicFramePr>
        <p:xfrm>
          <a:off x="685800" y="1066800"/>
          <a:ext cx="7772400" cy="5372097"/>
        </p:xfrm>
        <a:graphic>
          <a:graphicData uri="http://schemas.openxmlformats.org/drawingml/2006/table">
            <a:tbl>
              <a:tblPr/>
              <a:tblGrid>
                <a:gridCol w="457200"/>
                <a:gridCol w="1371600"/>
                <a:gridCol w="1981200"/>
                <a:gridCol w="914400"/>
                <a:gridCol w="1371600"/>
                <a:gridCol w="1676400"/>
              </a:tblGrid>
              <a:tr h="592667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Wark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RISE: Jennifer/T2K-HK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Retrospectively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Awarded Sep 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In conjunction with di Lodovico; STFC to handle travel money.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Worm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/>
                        <a:t>RIA (Aida 2020): Det Instrumentation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Awarded 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Worm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RISE: Exchange for DM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Abandonned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To fund visitors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/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Worm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ERC: Research Grant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Bid due 6/15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Worm, Wilson, McMahon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ITN: Training for CMOS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Abandonned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For 1-2 students for 3 years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/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Dewhurst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Tier 1 Collaboration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Contemplating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/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Shepherd-T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ITN FP7: </a:t>
                      </a:r>
                      <a:r>
                        <a:rPr lang="en-GB" sz="1000" dirty="0" err="1"/>
                        <a:t>Infieri</a:t>
                      </a:r>
                      <a:endParaRPr lang="en-GB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Awarded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Matheson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Medical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Awaiting suitable call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Katie to advise John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Paling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Integrating activity - DULIA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Rejected; resubmit in Mar 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Integate across EU Undgnd Labs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Zhang, Villani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Dosimetry sensors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Contemplating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Also consider EPSRC funding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Dopke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CT scanning ancient scrolls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Contemplating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GB" sz="1000"/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Kelsey, Cornwall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EINFRA - Authentication &amp; Authorisation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Submitted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Kelsey, Cornwall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EINFRA - Open Source Commons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Submitted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/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Kelsey, Cornwall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EINFRA - Globus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Submitted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Kelsey, Cornwall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EINFRA - Very large data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Submitted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/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Ricciardi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ITN: Mice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Rejected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To fund a student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Edgecock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ECR: Advanced researcher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Contemplating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Wilson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Marie Curie: Fellowship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Bid due in 8/15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/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Wilson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FET: Si Technology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Considering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 dirty="0"/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Wilson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RISE: </a:t>
                      </a:r>
                      <a:r>
                        <a:rPr lang="en-GB" sz="1000" dirty="0" err="1"/>
                        <a:t>Randalf</a:t>
                      </a:r>
                      <a:endParaRPr lang="en-GB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Rejected; resubmit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Lepton Facility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6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Status – Other Bids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374978"/>
              </p:ext>
            </p:extLst>
          </p:nvPr>
        </p:nvGraphicFramePr>
        <p:xfrm>
          <a:off x="685800" y="1066800"/>
          <a:ext cx="7772400" cy="1794933"/>
        </p:xfrm>
        <a:graphic>
          <a:graphicData uri="http://schemas.openxmlformats.org/drawingml/2006/table">
            <a:tbl>
              <a:tblPr/>
              <a:tblGrid>
                <a:gridCol w="457200"/>
                <a:gridCol w="1371600"/>
                <a:gridCol w="1981200"/>
                <a:gridCol w="914400"/>
                <a:gridCol w="1371600"/>
                <a:gridCol w="1676400"/>
              </a:tblGrid>
              <a:tr h="592667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Andreopoulos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ERC: Research Grant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Resubmit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Liverpool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Andreopoulos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ITN: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Contemplating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Liverpool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Andreopoulos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MSCA-RISE: Fermi-</a:t>
                      </a:r>
                      <a:r>
                        <a:rPr lang="en-GB" sz="1000" dirty="0" err="1"/>
                        <a:t>LAr</a:t>
                      </a:r>
                      <a:endParaRPr lang="en-GB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Bid due 30/5/15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Liverpool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/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Edgecock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Healthcare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Rejected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Huddersfield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r>
                        <a:rPr lang="en-GB" sz="1000"/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Edgecock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EUCard2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Huddersfield, with </a:t>
                      </a:r>
                      <a:r>
                        <a:rPr lang="en-GB" sz="1000" dirty="0" err="1"/>
                        <a:t>Astec</a:t>
                      </a:r>
                      <a:r>
                        <a:rPr lang="en-GB" sz="1000" dirty="0"/>
                        <a:t> + TNA (Mice)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r>
                        <a:rPr lang="en-GB" sz="1000"/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Paling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ITN: Students. Multi-Deep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Rejected; resubmit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Sheffield. For 15 PhD students.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AutoShape 2" descr="https://encrypted-tbn0.gstatic.com/images?q=tbn:ANd9GcSCO7_IngbjZ_Z0HA6EgN9_FSbBcByZXBqmmGqobh19UAl0rlImNQ"/>
          <p:cNvSpPr>
            <a:spLocks noChangeAspect="1" noChangeArrowheads="1"/>
          </p:cNvSpPr>
          <p:nvPr/>
        </p:nvSpPr>
        <p:spPr bwMode="auto">
          <a:xfrm>
            <a:off x="155575" y="-22860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0" name="Picture 4" descr="http://cdn.meme.am/instances/500x/20198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671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Surgery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rgbClr val="00B050"/>
                </a:solidFill>
              </a:rPr>
              <a:t>https://twiki.pp.rl.ac.uk/twiki/bin/view/Main/PpdBids</a:t>
            </a:r>
          </a:p>
          <a:p>
            <a:pPr marL="0" indent="0">
              <a:buNone/>
            </a:pPr>
            <a:r>
              <a:rPr lang="en-GB" b="1" dirty="0"/>
              <a:t>Useful Links </a:t>
            </a:r>
          </a:p>
          <a:p>
            <a:r>
              <a:rPr lang="en-GB" dirty="0"/>
              <a:t>PPD </a:t>
            </a:r>
            <a:r>
              <a:rPr lang="en-GB" dirty="0">
                <a:hlinkClick r:id="rId2"/>
              </a:rPr>
              <a:t>Bids Status</a:t>
            </a:r>
            <a:r>
              <a:rPr lang="en-GB" dirty="0"/>
              <a:t>.</a:t>
            </a:r>
          </a:p>
          <a:p>
            <a:r>
              <a:rPr lang="en-GB" dirty="0">
                <a:hlinkClick r:id="rId3"/>
              </a:rPr>
              <a:t>Old page</a:t>
            </a:r>
            <a:r>
              <a:rPr lang="en-GB" dirty="0"/>
              <a:t> - created by Fergus. While some of this is out of date, there is some very useful information. </a:t>
            </a:r>
          </a:p>
          <a:p>
            <a:pPr marL="0" indent="0">
              <a:buNone/>
            </a:pPr>
            <a:r>
              <a:rPr lang="en-GB" b="1" dirty="0"/>
              <a:t>Training - Branwen Hide - 18 Jan 2016 </a:t>
            </a:r>
          </a:p>
          <a:p>
            <a:r>
              <a:rPr lang="en-GB" dirty="0">
                <a:hlinkClick r:id="rId4"/>
              </a:rPr>
              <a:t>Slides</a:t>
            </a:r>
            <a:r>
              <a:rPr lang="en-GB" dirty="0"/>
              <a:t> (pdf)</a:t>
            </a:r>
          </a:p>
          <a:p>
            <a:r>
              <a:rPr lang="en-GB" dirty="0"/>
              <a:t>Docs </a:t>
            </a:r>
          </a:p>
          <a:p>
            <a:pPr lvl="1"/>
            <a:r>
              <a:rPr lang="en-GB" dirty="0">
                <a:hlinkClick r:id="rId5"/>
              </a:rPr>
              <a:t>H2020 Costing Guide</a:t>
            </a:r>
            <a:r>
              <a:rPr lang="en-GB" dirty="0"/>
              <a:t> (pdf) </a:t>
            </a:r>
          </a:p>
          <a:p>
            <a:pPr lvl="1"/>
            <a:r>
              <a:rPr lang="en-GB" dirty="0">
                <a:hlinkClick r:id="rId6"/>
              </a:rPr>
              <a:t>Claiming expenses</a:t>
            </a:r>
            <a:r>
              <a:rPr lang="en-GB" dirty="0"/>
              <a:t> (pdf) </a:t>
            </a:r>
          </a:p>
          <a:p>
            <a:pPr lvl="1"/>
            <a:r>
              <a:rPr lang="en-GB" dirty="0">
                <a:hlinkClick r:id="rId7"/>
              </a:rPr>
              <a:t>Types of personal</a:t>
            </a:r>
            <a:r>
              <a:rPr lang="en-GB" dirty="0"/>
              <a:t> (pdf) </a:t>
            </a:r>
          </a:p>
          <a:p>
            <a:pPr lvl="1"/>
            <a:r>
              <a:rPr lang="en-GB" dirty="0">
                <a:hlinkClick r:id="rId8"/>
              </a:rPr>
              <a:t>Third parties</a:t>
            </a:r>
            <a:r>
              <a:rPr lang="en-GB" dirty="0"/>
              <a:t> (pdf)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641</Words>
  <Application>Microsoft Office PowerPoint</Application>
  <PresentationFormat>On-screen Show (4:3)</PresentationFormat>
  <Paragraphs>209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PPD H2020 1 Feb 2016 </vt:lpstr>
      <vt:lpstr>Procedures for Bids</vt:lpstr>
      <vt:lpstr>Bid Review</vt:lpstr>
      <vt:lpstr>Bid Review</vt:lpstr>
      <vt:lpstr>Status – PPD Bids</vt:lpstr>
      <vt:lpstr>Status – Other Bids</vt:lpstr>
      <vt:lpstr>Surgery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PPD H2020 1 Feb 2016 </dc:title>
  <dc:creator>Haywood, Stephen (STFC,RAL,PPD)</dc:creator>
  <cp:lastModifiedBy>Haywood, Stephen (STFC,RAL,PPD)</cp:lastModifiedBy>
  <cp:revision>5</cp:revision>
  <dcterms:created xsi:type="dcterms:W3CDTF">2006-08-16T00:00:00Z</dcterms:created>
  <dcterms:modified xsi:type="dcterms:W3CDTF">2016-02-01T11:43:41Z</dcterms:modified>
</cp:coreProperties>
</file>