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 id="2147483684" r:id="rId6"/>
  </p:sldMasterIdLst>
  <p:notesMasterIdLst>
    <p:notesMasterId r:id="rId22"/>
  </p:notesMasterIdLst>
  <p:handoutMasterIdLst>
    <p:handoutMasterId r:id="rId23"/>
  </p:handoutMasterIdLst>
  <p:sldIdLst>
    <p:sldId id="428" r:id="rId7"/>
    <p:sldId id="429" r:id="rId8"/>
    <p:sldId id="426" r:id="rId9"/>
    <p:sldId id="427" r:id="rId10"/>
    <p:sldId id="405" r:id="rId11"/>
    <p:sldId id="424" r:id="rId12"/>
    <p:sldId id="410" r:id="rId13"/>
    <p:sldId id="411" r:id="rId14"/>
    <p:sldId id="415" r:id="rId15"/>
    <p:sldId id="417" r:id="rId16"/>
    <p:sldId id="418" r:id="rId17"/>
    <p:sldId id="425" r:id="rId18"/>
    <p:sldId id="420" r:id="rId19"/>
    <p:sldId id="419" r:id="rId20"/>
    <p:sldId id="421" r:id="rId21"/>
  </p:sldIdLst>
  <p:sldSz cx="9144000" cy="6858000" type="screen4x3"/>
  <p:notesSz cx="6805613" cy="9944100"/>
  <p:defaultTextStyle>
    <a:defPPr>
      <a:defRPr lang="en-GB"/>
    </a:defPPr>
    <a:lvl1pPr algn="l" rtl="0" fontAlgn="base">
      <a:spcBef>
        <a:spcPct val="0"/>
      </a:spcBef>
      <a:spcAft>
        <a:spcPct val="0"/>
      </a:spcAft>
      <a:defRPr sz="2400" kern="1200">
        <a:solidFill>
          <a:schemeClr val="tx1"/>
        </a:solidFill>
        <a:latin typeface="Lucida Grande" pitchFamily="84" charset="0"/>
        <a:ea typeface="ヒラギノ角ゴ Pro W3"/>
        <a:cs typeface="ヒラギノ角ゴ Pro W3"/>
      </a:defRPr>
    </a:lvl1pPr>
    <a:lvl2pPr marL="457200" algn="l" rtl="0" fontAlgn="base">
      <a:spcBef>
        <a:spcPct val="0"/>
      </a:spcBef>
      <a:spcAft>
        <a:spcPct val="0"/>
      </a:spcAft>
      <a:defRPr sz="2400" kern="1200">
        <a:solidFill>
          <a:schemeClr val="tx1"/>
        </a:solidFill>
        <a:latin typeface="Lucida Grande" pitchFamily="84" charset="0"/>
        <a:ea typeface="ヒラギノ角ゴ Pro W3"/>
        <a:cs typeface="ヒラギノ角ゴ Pro W3"/>
      </a:defRPr>
    </a:lvl2pPr>
    <a:lvl3pPr marL="914400" algn="l" rtl="0" fontAlgn="base">
      <a:spcBef>
        <a:spcPct val="0"/>
      </a:spcBef>
      <a:spcAft>
        <a:spcPct val="0"/>
      </a:spcAft>
      <a:defRPr sz="2400" kern="1200">
        <a:solidFill>
          <a:schemeClr val="tx1"/>
        </a:solidFill>
        <a:latin typeface="Lucida Grande" pitchFamily="84" charset="0"/>
        <a:ea typeface="ヒラギノ角ゴ Pro W3"/>
        <a:cs typeface="ヒラギノ角ゴ Pro W3"/>
      </a:defRPr>
    </a:lvl3pPr>
    <a:lvl4pPr marL="1371600" algn="l" rtl="0" fontAlgn="base">
      <a:spcBef>
        <a:spcPct val="0"/>
      </a:spcBef>
      <a:spcAft>
        <a:spcPct val="0"/>
      </a:spcAft>
      <a:defRPr sz="2400" kern="1200">
        <a:solidFill>
          <a:schemeClr val="tx1"/>
        </a:solidFill>
        <a:latin typeface="Lucida Grande" pitchFamily="84" charset="0"/>
        <a:ea typeface="ヒラギノ角ゴ Pro W3"/>
        <a:cs typeface="ヒラギノ角ゴ Pro W3"/>
      </a:defRPr>
    </a:lvl4pPr>
    <a:lvl5pPr marL="1828800" algn="l" rtl="0" fontAlgn="base">
      <a:spcBef>
        <a:spcPct val="0"/>
      </a:spcBef>
      <a:spcAft>
        <a:spcPct val="0"/>
      </a:spcAft>
      <a:defRPr sz="2400" kern="1200">
        <a:solidFill>
          <a:schemeClr val="tx1"/>
        </a:solidFill>
        <a:latin typeface="Lucida Grande" pitchFamily="84" charset="0"/>
        <a:ea typeface="ヒラギノ角ゴ Pro W3"/>
        <a:cs typeface="ヒラギノ角ゴ Pro W3"/>
      </a:defRPr>
    </a:lvl5pPr>
    <a:lvl6pPr marL="2286000" algn="l" defTabSz="914400" rtl="0" eaLnBrk="1" latinLnBrk="0" hangingPunct="1">
      <a:defRPr sz="2400" kern="1200">
        <a:solidFill>
          <a:schemeClr val="tx1"/>
        </a:solidFill>
        <a:latin typeface="Lucida Grande" pitchFamily="84" charset="0"/>
        <a:ea typeface="ヒラギノ角ゴ Pro W3"/>
        <a:cs typeface="ヒラギノ角ゴ Pro W3"/>
      </a:defRPr>
    </a:lvl6pPr>
    <a:lvl7pPr marL="2743200" algn="l" defTabSz="914400" rtl="0" eaLnBrk="1" latinLnBrk="0" hangingPunct="1">
      <a:defRPr sz="2400" kern="1200">
        <a:solidFill>
          <a:schemeClr val="tx1"/>
        </a:solidFill>
        <a:latin typeface="Lucida Grande" pitchFamily="84" charset="0"/>
        <a:ea typeface="ヒラギノ角ゴ Pro W3"/>
        <a:cs typeface="ヒラギノ角ゴ Pro W3"/>
      </a:defRPr>
    </a:lvl7pPr>
    <a:lvl8pPr marL="3200400" algn="l" defTabSz="914400" rtl="0" eaLnBrk="1" latinLnBrk="0" hangingPunct="1">
      <a:defRPr sz="2400" kern="1200">
        <a:solidFill>
          <a:schemeClr val="tx1"/>
        </a:solidFill>
        <a:latin typeface="Lucida Grande" pitchFamily="84" charset="0"/>
        <a:ea typeface="ヒラギノ角ゴ Pro W3"/>
        <a:cs typeface="ヒラギノ角ゴ Pro W3"/>
      </a:defRPr>
    </a:lvl8pPr>
    <a:lvl9pPr marL="3657600" algn="l" defTabSz="914400" rtl="0" eaLnBrk="1" latinLnBrk="0" hangingPunct="1">
      <a:defRPr sz="2400" kern="1200">
        <a:solidFill>
          <a:schemeClr val="tx1"/>
        </a:solidFill>
        <a:latin typeface="Lucida Grande" pitchFamily="8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006600"/>
    <a:srgbClr val="E1E1FF"/>
    <a:srgbClr val="D0E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6607" autoAdjust="0"/>
  </p:normalViewPr>
  <p:slideViewPr>
    <p:cSldViewPr>
      <p:cViewPr varScale="1">
        <p:scale>
          <a:sx n="115" d="100"/>
          <a:sy n="115" d="100"/>
        </p:scale>
        <p:origin x="-1524" y="-11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DE4E35-2238-4C3B-995A-BAD43900905A}"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GB"/>
        </a:p>
      </dgm:t>
    </dgm:pt>
    <dgm:pt modelId="{7004D937-F3ED-44F6-98EC-DDA1408FA8DD}">
      <dgm:prSet custT="1"/>
      <dgm:spPr/>
      <dgm:t>
        <a:bodyPr/>
        <a:lstStyle/>
        <a:p>
          <a:pPr rtl="0"/>
          <a:r>
            <a:rPr lang="en-GB" sz="1800" dirty="0" smtClean="0"/>
            <a:t>Branwen Hide 	</a:t>
          </a:r>
          <a:r>
            <a:rPr lang="en-GB" sz="1400" dirty="0" smtClean="0"/>
            <a:t>EU Research Support Officer</a:t>
          </a:r>
          <a:endParaRPr lang="en-GB" sz="1800" dirty="0"/>
        </a:p>
      </dgm:t>
    </dgm:pt>
    <dgm:pt modelId="{3C1F5780-A3BE-418A-9E14-ABCCD72443A3}" type="parTrans" cxnId="{FF0E4608-D621-4B98-AAA0-F2F7EE05C2CB}">
      <dgm:prSet/>
      <dgm:spPr/>
      <dgm:t>
        <a:bodyPr/>
        <a:lstStyle/>
        <a:p>
          <a:endParaRPr lang="en-GB"/>
        </a:p>
      </dgm:t>
    </dgm:pt>
    <dgm:pt modelId="{54AEDDFB-8F1A-4F11-973E-70B221D202D8}" type="sibTrans" cxnId="{FF0E4608-D621-4B98-AAA0-F2F7EE05C2CB}">
      <dgm:prSet/>
      <dgm:spPr/>
      <dgm:t>
        <a:bodyPr/>
        <a:lstStyle/>
        <a:p>
          <a:endParaRPr lang="en-GB"/>
        </a:p>
      </dgm:t>
    </dgm:pt>
    <dgm:pt modelId="{6D8B89F5-46A9-461B-A869-133A35518E30}">
      <dgm:prSet custT="1"/>
      <dgm:spPr/>
      <dgm:t>
        <a:bodyPr/>
        <a:lstStyle/>
        <a:p>
          <a:pPr rtl="0"/>
          <a:r>
            <a:rPr lang="en-GB" sz="1800" dirty="0" smtClean="0"/>
            <a:t>Katie Ward 		</a:t>
          </a:r>
          <a:r>
            <a:rPr lang="en-GB" sz="1400" dirty="0" smtClean="0"/>
            <a:t>EU Programme Support Officer</a:t>
          </a:r>
          <a:endParaRPr lang="en-GB" sz="1800" dirty="0"/>
        </a:p>
      </dgm:t>
    </dgm:pt>
    <dgm:pt modelId="{698E3878-6E43-4F0A-8317-CC9904B3FC57}" type="parTrans" cxnId="{CCCE579E-FC37-4F80-B4DC-D8805C2AAA92}">
      <dgm:prSet/>
      <dgm:spPr/>
      <dgm:t>
        <a:bodyPr/>
        <a:lstStyle/>
        <a:p>
          <a:endParaRPr lang="en-GB"/>
        </a:p>
      </dgm:t>
    </dgm:pt>
    <dgm:pt modelId="{413F539C-29C4-44C6-BFDE-7E5E80F6AD9C}" type="sibTrans" cxnId="{CCCE579E-FC37-4F80-B4DC-D8805C2AAA92}">
      <dgm:prSet/>
      <dgm:spPr/>
      <dgm:t>
        <a:bodyPr/>
        <a:lstStyle/>
        <a:p>
          <a:endParaRPr lang="en-GB"/>
        </a:p>
      </dgm:t>
    </dgm:pt>
    <dgm:pt modelId="{71EFBF57-DC8D-46CC-BEBB-5A9136A402FD}">
      <dgm:prSet custT="1"/>
      <dgm:spPr/>
      <dgm:t>
        <a:bodyPr/>
        <a:lstStyle/>
        <a:p>
          <a:pPr rtl="0"/>
          <a:r>
            <a:rPr lang="en-GB" sz="1800" dirty="0" smtClean="0"/>
            <a:t>Denise Small 		</a:t>
          </a:r>
          <a:r>
            <a:rPr lang="en-GB" sz="1400" dirty="0" smtClean="0"/>
            <a:t>SCD Project manager</a:t>
          </a:r>
          <a:endParaRPr lang="en-GB" sz="1400" dirty="0"/>
        </a:p>
      </dgm:t>
    </dgm:pt>
    <dgm:pt modelId="{9F176717-6F67-42E7-8DA4-D8304778BCEC}" type="parTrans" cxnId="{A96A4422-4291-4155-9BB5-63EE1FB2B772}">
      <dgm:prSet/>
      <dgm:spPr/>
      <dgm:t>
        <a:bodyPr/>
        <a:lstStyle/>
        <a:p>
          <a:endParaRPr lang="en-GB"/>
        </a:p>
      </dgm:t>
    </dgm:pt>
    <dgm:pt modelId="{032C62DC-3C1A-4624-B785-EC797F52D6BF}" type="sibTrans" cxnId="{A96A4422-4291-4155-9BB5-63EE1FB2B772}">
      <dgm:prSet/>
      <dgm:spPr/>
      <dgm:t>
        <a:bodyPr/>
        <a:lstStyle/>
        <a:p>
          <a:endParaRPr lang="en-GB"/>
        </a:p>
      </dgm:t>
    </dgm:pt>
    <dgm:pt modelId="{06FFACE0-E899-4CAA-BDE4-DDACD621C582}">
      <dgm:prSet custT="1"/>
      <dgm:spPr/>
      <dgm:t>
        <a:bodyPr/>
        <a:lstStyle/>
        <a:p>
          <a:pPr rtl="0"/>
          <a:r>
            <a:rPr lang="en-GB" sz="1800" dirty="0" smtClean="0"/>
            <a:t>Gillian Carr 		</a:t>
          </a:r>
          <a:r>
            <a:rPr lang="en-GB" sz="1400" dirty="0" smtClean="0"/>
            <a:t>Legal and Commercial Manager</a:t>
          </a:r>
          <a:endParaRPr lang="en-GB" sz="1800" dirty="0"/>
        </a:p>
      </dgm:t>
    </dgm:pt>
    <dgm:pt modelId="{F10E9D56-E72D-4C99-8998-DF423E274AD7}" type="parTrans" cxnId="{CCF5C7A4-34D5-4561-9603-C89EC9B32B91}">
      <dgm:prSet/>
      <dgm:spPr/>
      <dgm:t>
        <a:bodyPr/>
        <a:lstStyle/>
        <a:p>
          <a:endParaRPr lang="en-GB"/>
        </a:p>
      </dgm:t>
    </dgm:pt>
    <dgm:pt modelId="{3799F865-D0B7-4192-AA9F-9FC8179E068B}" type="sibTrans" cxnId="{CCF5C7A4-34D5-4561-9603-C89EC9B32B91}">
      <dgm:prSet/>
      <dgm:spPr/>
      <dgm:t>
        <a:bodyPr/>
        <a:lstStyle/>
        <a:p>
          <a:endParaRPr lang="en-GB"/>
        </a:p>
      </dgm:t>
    </dgm:pt>
    <dgm:pt modelId="{AD141D04-43A1-4CC7-96F5-C279FD8C6174}">
      <dgm:prSet custT="1"/>
      <dgm:spPr/>
      <dgm:t>
        <a:bodyPr/>
        <a:lstStyle/>
        <a:p>
          <a:pPr rtl="0"/>
          <a:r>
            <a:rPr lang="en-GB" sz="1800" dirty="0" smtClean="0"/>
            <a:t>Colin Bird		</a:t>
          </a:r>
          <a:r>
            <a:rPr lang="en-GB" sz="1400" dirty="0" smtClean="0"/>
            <a:t>Licencing manager </a:t>
          </a:r>
          <a:endParaRPr lang="en-GB" sz="1800" dirty="0"/>
        </a:p>
      </dgm:t>
    </dgm:pt>
    <dgm:pt modelId="{1FAC5870-B648-49E6-90CA-15FFBE58AF50}" type="parTrans" cxnId="{8DED87A8-9B6A-4B41-902B-BE14F2C84142}">
      <dgm:prSet/>
      <dgm:spPr/>
      <dgm:t>
        <a:bodyPr/>
        <a:lstStyle/>
        <a:p>
          <a:endParaRPr lang="en-GB"/>
        </a:p>
      </dgm:t>
    </dgm:pt>
    <dgm:pt modelId="{C99AE7CC-9B01-400F-9E3C-5C0E740A16C5}" type="sibTrans" cxnId="{8DED87A8-9B6A-4B41-902B-BE14F2C84142}">
      <dgm:prSet/>
      <dgm:spPr/>
      <dgm:t>
        <a:bodyPr/>
        <a:lstStyle/>
        <a:p>
          <a:endParaRPr lang="en-GB"/>
        </a:p>
      </dgm:t>
    </dgm:pt>
    <dgm:pt modelId="{B0872005-FDF0-4C4A-872C-28EC3933FF8C}">
      <dgm:prSet/>
      <dgm:spPr/>
      <dgm:t>
        <a:bodyPr/>
        <a:lstStyle/>
        <a:p>
          <a:pPr rtl="0"/>
          <a:r>
            <a:rPr lang="en-GB" sz="1800" dirty="0" smtClean="0"/>
            <a:t>Department management accountant</a:t>
          </a:r>
          <a:endParaRPr lang="en-GB" sz="1800" dirty="0"/>
        </a:p>
      </dgm:t>
    </dgm:pt>
    <dgm:pt modelId="{549624BF-6BF6-4BED-8CD4-259F56708F64}" type="parTrans" cxnId="{897221C3-1095-49C6-A48A-E4A689FB7104}">
      <dgm:prSet/>
      <dgm:spPr/>
      <dgm:t>
        <a:bodyPr/>
        <a:lstStyle/>
        <a:p>
          <a:endParaRPr lang="en-GB"/>
        </a:p>
      </dgm:t>
    </dgm:pt>
    <dgm:pt modelId="{35F04270-9B21-465D-9C51-76DE497CC4DF}" type="sibTrans" cxnId="{897221C3-1095-49C6-A48A-E4A689FB7104}">
      <dgm:prSet/>
      <dgm:spPr/>
      <dgm:t>
        <a:bodyPr/>
        <a:lstStyle/>
        <a:p>
          <a:endParaRPr lang="en-GB"/>
        </a:p>
      </dgm:t>
    </dgm:pt>
    <dgm:pt modelId="{2D6F9DC3-4ADA-4A4B-BDD1-6E6CA5925CCB}">
      <dgm:prSet/>
      <dgm:spPr/>
      <dgm:t>
        <a:bodyPr/>
        <a:lstStyle/>
        <a:p>
          <a:pPr rtl="0"/>
          <a:r>
            <a:rPr lang="en-GB" dirty="0" smtClean="0"/>
            <a:t>Support Services</a:t>
          </a:r>
          <a:endParaRPr lang="en-GB" dirty="0"/>
        </a:p>
      </dgm:t>
    </dgm:pt>
    <dgm:pt modelId="{E09BDEFA-C6B9-4B67-BA49-2B1921E6C59A}" type="parTrans" cxnId="{B3662E2C-6E0F-457B-B9E5-4BEF051E90D0}">
      <dgm:prSet/>
      <dgm:spPr/>
      <dgm:t>
        <a:bodyPr/>
        <a:lstStyle/>
        <a:p>
          <a:endParaRPr lang="en-GB"/>
        </a:p>
      </dgm:t>
    </dgm:pt>
    <dgm:pt modelId="{C6E59096-B866-4B62-A7E2-4C7E2C74F001}" type="sibTrans" cxnId="{B3662E2C-6E0F-457B-B9E5-4BEF051E90D0}">
      <dgm:prSet/>
      <dgm:spPr/>
      <dgm:t>
        <a:bodyPr/>
        <a:lstStyle/>
        <a:p>
          <a:endParaRPr lang="en-GB"/>
        </a:p>
      </dgm:t>
    </dgm:pt>
    <dgm:pt modelId="{38FF9980-6AE0-4E61-BC50-02D5C6A3223E}">
      <dgm:prSet/>
      <dgm:spPr/>
      <dgm:t>
        <a:bodyPr/>
        <a:lstStyle/>
        <a:p>
          <a:pPr rtl="0"/>
          <a:r>
            <a:rPr lang="en-GB" dirty="0" smtClean="0"/>
            <a:t>Resources</a:t>
          </a:r>
          <a:endParaRPr lang="en-GB" dirty="0"/>
        </a:p>
      </dgm:t>
    </dgm:pt>
    <dgm:pt modelId="{F6D1B327-6756-4C06-B31D-1CC8F2BBE361}" type="parTrans" cxnId="{AD248B9D-0815-46C7-B30F-D3D3D457CC1B}">
      <dgm:prSet/>
      <dgm:spPr/>
      <dgm:t>
        <a:bodyPr/>
        <a:lstStyle/>
        <a:p>
          <a:endParaRPr lang="en-GB"/>
        </a:p>
      </dgm:t>
    </dgm:pt>
    <dgm:pt modelId="{6ABE6CBB-0132-4FBE-8B5E-877CDF5E7229}" type="sibTrans" cxnId="{AD248B9D-0815-46C7-B30F-D3D3D457CC1B}">
      <dgm:prSet/>
      <dgm:spPr/>
      <dgm:t>
        <a:bodyPr/>
        <a:lstStyle/>
        <a:p>
          <a:endParaRPr lang="en-GB"/>
        </a:p>
      </dgm:t>
    </dgm:pt>
    <dgm:pt modelId="{C3117EBF-27C0-45D9-8AF8-F90DA7F24F4D}">
      <dgm:prSet custT="1"/>
      <dgm:spPr/>
      <dgm:t>
        <a:bodyPr/>
        <a:lstStyle/>
        <a:p>
          <a:pPr rtl="0"/>
          <a:r>
            <a:rPr lang="en-GB" sz="1800" dirty="0" smtClean="0"/>
            <a:t>H2020 Costing Guides </a:t>
          </a:r>
          <a:r>
            <a:rPr lang="en-GB" sz="1900" dirty="0" smtClean="0"/>
            <a:t>	</a:t>
          </a:r>
          <a:r>
            <a:rPr lang="en-GB" sz="1400" dirty="0" smtClean="0"/>
            <a:t>available on the bid register</a:t>
          </a:r>
          <a:endParaRPr lang="en-GB" sz="1600" dirty="0"/>
        </a:p>
      </dgm:t>
    </dgm:pt>
    <dgm:pt modelId="{2E1D1454-E216-4921-A7E4-EEC62E344C51}" type="parTrans" cxnId="{4D2E6F80-89E4-403D-B890-E6AD56282D27}">
      <dgm:prSet/>
      <dgm:spPr/>
      <dgm:t>
        <a:bodyPr/>
        <a:lstStyle/>
        <a:p>
          <a:endParaRPr lang="en-GB"/>
        </a:p>
      </dgm:t>
    </dgm:pt>
    <dgm:pt modelId="{2D8028FC-38B7-4C30-9F06-7EF881170D57}" type="sibTrans" cxnId="{4D2E6F80-89E4-403D-B890-E6AD56282D27}">
      <dgm:prSet/>
      <dgm:spPr/>
      <dgm:t>
        <a:bodyPr/>
        <a:lstStyle/>
        <a:p>
          <a:endParaRPr lang="en-GB"/>
        </a:p>
      </dgm:t>
    </dgm:pt>
    <dgm:pt modelId="{F42E7708-15F0-464F-B000-75EC7F9C2A98}">
      <dgm:prSet custT="1"/>
      <dgm:spPr/>
      <dgm:t>
        <a:bodyPr/>
        <a:lstStyle/>
        <a:p>
          <a:pPr rtl="0"/>
          <a:r>
            <a:rPr lang="en-GB" sz="1800" dirty="0" smtClean="0"/>
            <a:t>2016/2017 Work Programme 	</a:t>
          </a:r>
          <a:r>
            <a:rPr lang="en-GB" sz="1400" dirty="0" smtClean="0"/>
            <a:t>available from Katie or the participants portal</a:t>
          </a:r>
          <a:endParaRPr lang="en-GB" sz="1400" dirty="0"/>
        </a:p>
      </dgm:t>
    </dgm:pt>
    <dgm:pt modelId="{80151D77-EC62-4665-8D1C-FCFAF3D7B011}" type="parTrans" cxnId="{DAF16067-A06E-41CC-819B-7B2D213B6BF1}">
      <dgm:prSet/>
      <dgm:spPr/>
      <dgm:t>
        <a:bodyPr/>
        <a:lstStyle/>
        <a:p>
          <a:endParaRPr lang="en-GB"/>
        </a:p>
      </dgm:t>
    </dgm:pt>
    <dgm:pt modelId="{53F1DEB7-E86A-465D-8006-CB33E0C05051}" type="sibTrans" cxnId="{DAF16067-A06E-41CC-819B-7B2D213B6BF1}">
      <dgm:prSet/>
      <dgm:spPr/>
      <dgm:t>
        <a:bodyPr/>
        <a:lstStyle/>
        <a:p>
          <a:endParaRPr lang="en-GB"/>
        </a:p>
      </dgm:t>
    </dgm:pt>
    <dgm:pt modelId="{DD35A439-B022-4859-B6CE-76420CC9A872}">
      <dgm:prSet custT="1"/>
      <dgm:spPr/>
      <dgm:t>
        <a:bodyPr/>
        <a:lstStyle/>
        <a:p>
          <a:pPr rtl="0"/>
          <a:r>
            <a:rPr lang="en-GB" sz="1800" dirty="0" smtClean="0"/>
            <a:t>H2020 Bid form 		</a:t>
          </a:r>
          <a:r>
            <a:rPr lang="en-US" sz="1400" dirty="0" smtClean="0"/>
            <a:t>available on the bid register</a:t>
          </a:r>
          <a:endParaRPr lang="en-GB" sz="1400" dirty="0"/>
        </a:p>
      </dgm:t>
    </dgm:pt>
    <dgm:pt modelId="{E7F5D5FB-85CE-4E0B-81C3-285C5A07DF4F}" type="parTrans" cxnId="{8D232352-8C08-459D-9C26-E11FA43475FE}">
      <dgm:prSet/>
      <dgm:spPr/>
      <dgm:t>
        <a:bodyPr/>
        <a:lstStyle/>
        <a:p>
          <a:endParaRPr lang="en-GB"/>
        </a:p>
      </dgm:t>
    </dgm:pt>
    <dgm:pt modelId="{5A029BFD-FECF-4513-9855-6B6A4A12983D}" type="sibTrans" cxnId="{8D232352-8C08-459D-9C26-E11FA43475FE}">
      <dgm:prSet/>
      <dgm:spPr/>
      <dgm:t>
        <a:bodyPr/>
        <a:lstStyle/>
        <a:p>
          <a:endParaRPr lang="en-GB"/>
        </a:p>
      </dgm:t>
    </dgm:pt>
    <dgm:pt modelId="{ABEA869B-11E7-482E-B985-51F3411350C0}">
      <dgm:prSet custT="1"/>
      <dgm:spPr/>
      <dgm:t>
        <a:bodyPr/>
        <a:lstStyle/>
        <a:p>
          <a:r>
            <a:rPr lang="en-GB" sz="1800" dirty="0" smtClean="0"/>
            <a:t>H2020 Factsheets 		</a:t>
          </a:r>
          <a:r>
            <a:rPr lang="en-GB" sz="1400" dirty="0" smtClean="0"/>
            <a:t>available from Branwen </a:t>
          </a:r>
          <a:endParaRPr lang="en-GB" sz="1800" dirty="0" smtClean="0"/>
        </a:p>
      </dgm:t>
    </dgm:pt>
    <dgm:pt modelId="{7884F66D-8AF4-4C55-B827-7E99F23A4AF8}" type="parTrans" cxnId="{4736621D-61D4-4C4D-9CA7-274E8FF6D419}">
      <dgm:prSet/>
      <dgm:spPr/>
      <dgm:t>
        <a:bodyPr/>
        <a:lstStyle/>
        <a:p>
          <a:endParaRPr lang="en-GB"/>
        </a:p>
      </dgm:t>
    </dgm:pt>
    <dgm:pt modelId="{A2EC7275-FF92-4076-998D-1D5C69F737B5}" type="sibTrans" cxnId="{4736621D-61D4-4C4D-9CA7-274E8FF6D419}">
      <dgm:prSet/>
      <dgm:spPr/>
      <dgm:t>
        <a:bodyPr/>
        <a:lstStyle/>
        <a:p>
          <a:endParaRPr lang="en-GB"/>
        </a:p>
      </dgm:t>
    </dgm:pt>
    <dgm:pt modelId="{99CBD2CE-42F4-4A2C-9009-34B1A2DE1EC8}" type="pres">
      <dgm:prSet presAssocID="{21DE4E35-2238-4C3B-995A-BAD43900905A}" presName="linear" presStyleCnt="0">
        <dgm:presLayoutVars>
          <dgm:animLvl val="lvl"/>
          <dgm:resizeHandles val="exact"/>
        </dgm:presLayoutVars>
      </dgm:prSet>
      <dgm:spPr/>
      <dgm:t>
        <a:bodyPr/>
        <a:lstStyle/>
        <a:p>
          <a:endParaRPr lang="en-GB"/>
        </a:p>
      </dgm:t>
    </dgm:pt>
    <dgm:pt modelId="{C960CE37-C1AA-4020-89A5-0CAC8AA8827C}" type="pres">
      <dgm:prSet presAssocID="{2D6F9DC3-4ADA-4A4B-BDD1-6E6CA5925CCB}" presName="parentText" presStyleLbl="node1" presStyleIdx="0" presStyleCnt="2" custScaleY="68200">
        <dgm:presLayoutVars>
          <dgm:chMax val="0"/>
          <dgm:bulletEnabled val="1"/>
        </dgm:presLayoutVars>
      </dgm:prSet>
      <dgm:spPr/>
      <dgm:t>
        <a:bodyPr/>
        <a:lstStyle/>
        <a:p>
          <a:endParaRPr lang="en-GB"/>
        </a:p>
      </dgm:t>
    </dgm:pt>
    <dgm:pt modelId="{F027FB60-1799-4FD9-9C26-0265E43AFED4}" type="pres">
      <dgm:prSet presAssocID="{2D6F9DC3-4ADA-4A4B-BDD1-6E6CA5925CCB}" presName="childText" presStyleLbl="revTx" presStyleIdx="0" presStyleCnt="2" custScaleY="114139">
        <dgm:presLayoutVars>
          <dgm:bulletEnabled val="1"/>
        </dgm:presLayoutVars>
      </dgm:prSet>
      <dgm:spPr/>
      <dgm:t>
        <a:bodyPr/>
        <a:lstStyle/>
        <a:p>
          <a:endParaRPr lang="en-GB"/>
        </a:p>
      </dgm:t>
    </dgm:pt>
    <dgm:pt modelId="{7D4E478F-5687-4B0C-B2AE-07BE8003674E}" type="pres">
      <dgm:prSet presAssocID="{38FF9980-6AE0-4E61-BC50-02D5C6A3223E}" presName="parentText" presStyleLbl="node1" presStyleIdx="1" presStyleCnt="2" custScaleY="71573">
        <dgm:presLayoutVars>
          <dgm:chMax val="0"/>
          <dgm:bulletEnabled val="1"/>
        </dgm:presLayoutVars>
      </dgm:prSet>
      <dgm:spPr/>
      <dgm:t>
        <a:bodyPr/>
        <a:lstStyle/>
        <a:p>
          <a:endParaRPr lang="en-GB"/>
        </a:p>
      </dgm:t>
    </dgm:pt>
    <dgm:pt modelId="{820B3051-22D7-4083-8668-CB02AF8A5AB1}" type="pres">
      <dgm:prSet presAssocID="{38FF9980-6AE0-4E61-BC50-02D5C6A3223E}" presName="childText" presStyleLbl="revTx" presStyleIdx="1" presStyleCnt="2" custScaleY="162309">
        <dgm:presLayoutVars>
          <dgm:bulletEnabled val="1"/>
        </dgm:presLayoutVars>
      </dgm:prSet>
      <dgm:spPr/>
      <dgm:t>
        <a:bodyPr/>
        <a:lstStyle/>
        <a:p>
          <a:endParaRPr lang="en-GB"/>
        </a:p>
      </dgm:t>
    </dgm:pt>
  </dgm:ptLst>
  <dgm:cxnLst>
    <dgm:cxn modelId="{0DE9E797-258C-4EA4-83D4-3BB1F6F33F3B}" type="presOf" srcId="{6D8B89F5-46A9-461B-A869-133A35518E30}" destId="{F027FB60-1799-4FD9-9C26-0265E43AFED4}" srcOrd="0" destOrd="1" presId="urn:microsoft.com/office/officeart/2005/8/layout/vList2"/>
    <dgm:cxn modelId="{A96A4422-4291-4155-9BB5-63EE1FB2B772}" srcId="{2D6F9DC3-4ADA-4A4B-BDD1-6E6CA5925CCB}" destId="{71EFBF57-DC8D-46CC-BEBB-5A9136A402FD}" srcOrd="2" destOrd="0" parTransId="{9F176717-6F67-42E7-8DA4-D8304778BCEC}" sibTransId="{032C62DC-3C1A-4624-B785-EC797F52D6BF}"/>
    <dgm:cxn modelId="{B3662E2C-6E0F-457B-B9E5-4BEF051E90D0}" srcId="{21DE4E35-2238-4C3B-995A-BAD43900905A}" destId="{2D6F9DC3-4ADA-4A4B-BDD1-6E6CA5925CCB}" srcOrd="0" destOrd="0" parTransId="{E09BDEFA-C6B9-4B67-BA49-2B1921E6C59A}" sibTransId="{C6E59096-B866-4B62-A7E2-4C7E2C74F001}"/>
    <dgm:cxn modelId="{897221C3-1095-49C6-A48A-E4A689FB7104}" srcId="{2D6F9DC3-4ADA-4A4B-BDD1-6E6CA5925CCB}" destId="{B0872005-FDF0-4C4A-872C-28EC3933FF8C}" srcOrd="5" destOrd="0" parTransId="{549624BF-6BF6-4BED-8CD4-259F56708F64}" sibTransId="{35F04270-9B21-465D-9C51-76DE497CC4DF}"/>
    <dgm:cxn modelId="{890AA612-117E-4B64-9A9D-8C29A23F5212}" type="presOf" srcId="{7004D937-F3ED-44F6-98EC-DDA1408FA8DD}" destId="{F027FB60-1799-4FD9-9C26-0265E43AFED4}" srcOrd="0" destOrd="0" presId="urn:microsoft.com/office/officeart/2005/8/layout/vList2"/>
    <dgm:cxn modelId="{945158B7-6EBF-4F46-847C-AD2B185157B5}" type="presOf" srcId="{21DE4E35-2238-4C3B-995A-BAD43900905A}" destId="{99CBD2CE-42F4-4A2C-9009-34B1A2DE1EC8}" srcOrd="0" destOrd="0" presId="urn:microsoft.com/office/officeart/2005/8/layout/vList2"/>
    <dgm:cxn modelId="{D5C25B80-CCE4-4F37-AB74-8B9E6BF462C4}" type="presOf" srcId="{B0872005-FDF0-4C4A-872C-28EC3933FF8C}" destId="{F027FB60-1799-4FD9-9C26-0265E43AFED4}" srcOrd="0" destOrd="5" presId="urn:microsoft.com/office/officeart/2005/8/layout/vList2"/>
    <dgm:cxn modelId="{8D232352-8C08-459D-9C26-E11FA43475FE}" srcId="{38FF9980-6AE0-4E61-BC50-02D5C6A3223E}" destId="{DD35A439-B022-4859-B6CE-76420CC9A872}" srcOrd="1" destOrd="0" parTransId="{E7F5D5FB-85CE-4E0B-81C3-285C5A07DF4F}" sibTransId="{5A029BFD-FECF-4513-9855-6B6A4A12983D}"/>
    <dgm:cxn modelId="{FE9310F4-6049-4407-B934-8B34D6F499DD}" type="presOf" srcId="{C3117EBF-27C0-45D9-8AF8-F90DA7F24F4D}" destId="{820B3051-22D7-4083-8668-CB02AF8A5AB1}" srcOrd="0" destOrd="0" presId="urn:microsoft.com/office/officeart/2005/8/layout/vList2"/>
    <dgm:cxn modelId="{AD248B9D-0815-46C7-B30F-D3D3D457CC1B}" srcId="{21DE4E35-2238-4C3B-995A-BAD43900905A}" destId="{38FF9980-6AE0-4E61-BC50-02D5C6A3223E}" srcOrd="1" destOrd="0" parTransId="{F6D1B327-6756-4C06-B31D-1CC8F2BBE361}" sibTransId="{6ABE6CBB-0132-4FBE-8B5E-877CDF5E7229}"/>
    <dgm:cxn modelId="{2493D915-EF60-4159-B886-402C88A93DA7}" type="presOf" srcId="{F42E7708-15F0-464F-B000-75EC7F9C2A98}" destId="{820B3051-22D7-4083-8668-CB02AF8A5AB1}" srcOrd="0" destOrd="3" presId="urn:microsoft.com/office/officeart/2005/8/layout/vList2"/>
    <dgm:cxn modelId="{CCF5C7A4-34D5-4561-9603-C89EC9B32B91}" srcId="{2D6F9DC3-4ADA-4A4B-BDD1-6E6CA5925CCB}" destId="{06FFACE0-E899-4CAA-BDE4-DDACD621C582}" srcOrd="3" destOrd="0" parTransId="{F10E9D56-E72D-4C99-8998-DF423E274AD7}" sibTransId="{3799F865-D0B7-4192-AA9F-9FC8179E068B}"/>
    <dgm:cxn modelId="{8DED87A8-9B6A-4B41-902B-BE14F2C84142}" srcId="{2D6F9DC3-4ADA-4A4B-BDD1-6E6CA5925CCB}" destId="{AD141D04-43A1-4CC7-96F5-C279FD8C6174}" srcOrd="4" destOrd="0" parTransId="{1FAC5870-B648-49E6-90CA-15FFBE58AF50}" sibTransId="{C99AE7CC-9B01-400F-9E3C-5C0E740A16C5}"/>
    <dgm:cxn modelId="{7F31C36F-9BD6-46D2-8468-8089824B34C6}" type="presOf" srcId="{71EFBF57-DC8D-46CC-BEBB-5A9136A402FD}" destId="{F027FB60-1799-4FD9-9C26-0265E43AFED4}" srcOrd="0" destOrd="2" presId="urn:microsoft.com/office/officeart/2005/8/layout/vList2"/>
    <dgm:cxn modelId="{11039914-340E-4852-875F-495E3B67386A}" type="presOf" srcId="{2D6F9DC3-4ADA-4A4B-BDD1-6E6CA5925CCB}" destId="{C960CE37-C1AA-4020-89A5-0CAC8AA8827C}" srcOrd="0" destOrd="0" presId="urn:microsoft.com/office/officeart/2005/8/layout/vList2"/>
    <dgm:cxn modelId="{9C4B43F4-0E4C-407A-899F-15088C718626}" type="presOf" srcId="{06FFACE0-E899-4CAA-BDE4-DDACD621C582}" destId="{F027FB60-1799-4FD9-9C26-0265E43AFED4}" srcOrd="0" destOrd="3" presId="urn:microsoft.com/office/officeart/2005/8/layout/vList2"/>
    <dgm:cxn modelId="{8048C451-458C-405D-84CC-3F9361E3F295}" type="presOf" srcId="{ABEA869B-11E7-482E-B985-51F3411350C0}" destId="{820B3051-22D7-4083-8668-CB02AF8A5AB1}" srcOrd="0" destOrd="2" presId="urn:microsoft.com/office/officeart/2005/8/layout/vList2"/>
    <dgm:cxn modelId="{829613F9-42DB-4D86-97AE-436CC66ADC0C}" type="presOf" srcId="{AD141D04-43A1-4CC7-96F5-C279FD8C6174}" destId="{F027FB60-1799-4FD9-9C26-0265E43AFED4}" srcOrd="0" destOrd="4" presId="urn:microsoft.com/office/officeart/2005/8/layout/vList2"/>
    <dgm:cxn modelId="{58BE2589-0DC1-426F-BFD9-F99D70A46A62}" type="presOf" srcId="{38FF9980-6AE0-4E61-BC50-02D5C6A3223E}" destId="{7D4E478F-5687-4B0C-B2AE-07BE8003674E}" srcOrd="0" destOrd="0" presId="urn:microsoft.com/office/officeart/2005/8/layout/vList2"/>
    <dgm:cxn modelId="{4D2E6F80-89E4-403D-B890-E6AD56282D27}" srcId="{38FF9980-6AE0-4E61-BC50-02D5C6A3223E}" destId="{C3117EBF-27C0-45D9-8AF8-F90DA7F24F4D}" srcOrd="0" destOrd="0" parTransId="{2E1D1454-E216-4921-A7E4-EEC62E344C51}" sibTransId="{2D8028FC-38B7-4C30-9F06-7EF881170D57}"/>
    <dgm:cxn modelId="{FF0E4608-D621-4B98-AAA0-F2F7EE05C2CB}" srcId="{2D6F9DC3-4ADA-4A4B-BDD1-6E6CA5925CCB}" destId="{7004D937-F3ED-44F6-98EC-DDA1408FA8DD}" srcOrd="0" destOrd="0" parTransId="{3C1F5780-A3BE-418A-9E14-ABCCD72443A3}" sibTransId="{54AEDDFB-8F1A-4F11-973E-70B221D202D8}"/>
    <dgm:cxn modelId="{DAF16067-A06E-41CC-819B-7B2D213B6BF1}" srcId="{38FF9980-6AE0-4E61-BC50-02D5C6A3223E}" destId="{F42E7708-15F0-464F-B000-75EC7F9C2A98}" srcOrd="3" destOrd="0" parTransId="{80151D77-EC62-4665-8D1C-FCFAF3D7B011}" sibTransId="{53F1DEB7-E86A-465D-8006-CB33E0C05051}"/>
    <dgm:cxn modelId="{CCCE579E-FC37-4F80-B4DC-D8805C2AAA92}" srcId="{2D6F9DC3-4ADA-4A4B-BDD1-6E6CA5925CCB}" destId="{6D8B89F5-46A9-461B-A869-133A35518E30}" srcOrd="1" destOrd="0" parTransId="{698E3878-6E43-4F0A-8317-CC9904B3FC57}" sibTransId="{413F539C-29C4-44C6-BFDE-7E5E80F6AD9C}"/>
    <dgm:cxn modelId="{4736621D-61D4-4C4D-9CA7-274E8FF6D419}" srcId="{38FF9980-6AE0-4E61-BC50-02D5C6A3223E}" destId="{ABEA869B-11E7-482E-B985-51F3411350C0}" srcOrd="2" destOrd="0" parTransId="{7884F66D-8AF4-4C55-B827-7E99F23A4AF8}" sibTransId="{A2EC7275-FF92-4076-998D-1D5C69F737B5}"/>
    <dgm:cxn modelId="{E36B7C2C-3CAF-4B1E-9383-678DDE369190}" type="presOf" srcId="{DD35A439-B022-4859-B6CE-76420CC9A872}" destId="{820B3051-22D7-4083-8668-CB02AF8A5AB1}" srcOrd="0" destOrd="1" presId="urn:microsoft.com/office/officeart/2005/8/layout/vList2"/>
    <dgm:cxn modelId="{DE7D6ECC-36FD-42EC-9FAF-B90783F0D76B}" type="presParOf" srcId="{99CBD2CE-42F4-4A2C-9009-34B1A2DE1EC8}" destId="{C960CE37-C1AA-4020-89A5-0CAC8AA8827C}" srcOrd="0" destOrd="0" presId="urn:microsoft.com/office/officeart/2005/8/layout/vList2"/>
    <dgm:cxn modelId="{3937AEB4-8856-47C2-8FC6-37FE5B6C467F}" type="presParOf" srcId="{99CBD2CE-42F4-4A2C-9009-34B1A2DE1EC8}" destId="{F027FB60-1799-4FD9-9C26-0265E43AFED4}" srcOrd="1" destOrd="0" presId="urn:microsoft.com/office/officeart/2005/8/layout/vList2"/>
    <dgm:cxn modelId="{558EADFE-CBBA-48EB-BCAD-573BC166FA15}" type="presParOf" srcId="{99CBD2CE-42F4-4A2C-9009-34B1A2DE1EC8}" destId="{7D4E478F-5687-4B0C-B2AE-07BE8003674E}" srcOrd="2" destOrd="0" presId="urn:microsoft.com/office/officeart/2005/8/layout/vList2"/>
    <dgm:cxn modelId="{57E3DF0C-E4EA-4D9D-BE08-9DE85FEA16CF}" type="presParOf" srcId="{99CBD2CE-42F4-4A2C-9009-34B1A2DE1EC8}" destId="{820B3051-22D7-4083-8668-CB02AF8A5AB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0CE37-C1AA-4020-89A5-0CAC8AA8827C}">
      <dsp:nvSpPr>
        <dsp:cNvPr id="0" name=""/>
        <dsp:cNvSpPr/>
      </dsp:nvSpPr>
      <dsp:spPr>
        <a:xfrm>
          <a:off x="0" y="16007"/>
          <a:ext cx="7128792" cy="335134"/>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smtClean="0"/>
            <a:t>Support Services</a:t>
          </a:r>
          <a:endParaRPr lang="en-GB" sz="1400" kern="1200" dirty="0"/>
        </a:p>
      </dsp:txBody>
      <dsp:txXfrm>
        <a:off x="16360" y="32367"/>
        <a:ext cx="7096072" cy="302414"/>
      </dsp:txXfrm>
    </dsp:sp>
    <dsp:sp modelId="{F027FB60-1799-4FD9-9C26-0265E43AFED4}">
      <dsp:nvSpPr>
        <dsp:cNvPr id="0" name=""/>
        <dsp:cNvSpPr/>
      </dsp:nvSpPr>
      <dsp:spPr>
        <a:xfrm>
          <a:off x="0" y="351141"/>
          <a:ext cx="7128792" cy="1984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339"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GB" sz="1800" kern="1200" dirty="0" smtClean="0"/>
            <a:t>Branwen Hide 	</a:t>
          </a:r>
          <a:r>
            <a:rPr lang="en-GB" sz="1400" kern="1200" dirty="0" smtClean="0"/>
            <a:t>EU Research Support Officer</a:t>
          </a:r>
          <a:endParaRPr lang="en-GB" sz="1800" kern="1200" dirty="0"/>
        </a:p>
        <a:p>
          <a:pPr marL="171450" lvl="1" indent="-171450" algn="l" defTabSz="800100" rtl="0">
            <a:lnSpc>
              <a:spcPct val="90000"/>
            </a:lnSpc>
            <a:spcBef>
              <a:spcPct val="0"/>
            </a:spcBef>
            <a:spcAft>
              <a:spcPct val="20000"/>
            </a:spcAft>
            <a:buChar char="••"/>
          </a:pPr>
          <a:r>
            <a:rPr lang="en-GB" sz="1800" kern="1200" dirty="0" smtClean="0"/>
            <a:t>Katie Ward 		</a:t>
          </a:r>
          <a:r>
            <a:rPr lang="en-GB" sz="1400" kern="1200" dirty="0" smtClean="0"/>
            <a:t>EU Programme Support Officer</a:t>
          </a:r>
          <a:endParaRPr lang="en-GB" sz="1800" kern="1200" dirty="0"/>
        </a:p>
        <a:p>
          <a:pPr marL="171450" lvl="1" indent="-171450" algn="l" defTabSz="800100" rtl="0">
            <a:lnSpc>
              <a:spcPct val="90000"/>
            </a:lnSpc>
            <a:spcBef>
              <a:spcPct val="0"/>
            </a:spcBef>
            <a:spcAft>
              <a:spcPct val="20000"/>
            </a:spcAft>
            <a:buChar char="••"/>
          </a:pPr>
          <a:r>
            <a:rPr lang="en-GB" sz="1800" kern="1200" dirty="0" smtClean="0"/>
            <a:t>Denise Small 		</a:t>
          </a:r>
          <a:r>
            <a:rPr lang="en-GB" sz="1400" kern="1200" dirty="0" smtClean="0"/>
            <a:t>SCD Project manager</a:t>
          </a:r>
          <a:endParaRPr lang="en-GB" sz="1400" kern="1200" dirty="0"/>
        </a:p>
        <a:p>
          <a:pPr marL="171450" lvl="1" indent="-171450" algn="l" defTabSz="800100" rtl="0">
            <a:lnSpc>
              <a:spcPct val="90000"/>
            </a:lnSpc>
            <a:spcBef>
              <a:spcPct val="0"/>
            </a:spcBef>
            <a:spcAft>
              <a:spcPct val="20000"/>
            </a:spcAft>
            <a:buChar char="••"/>
          </a:pPr>
          <a:r>
            <a:rPr lang="en-GB" sz="1800" kern="1200" dirty="0" smtClean="0"/>
            <a:t>Gillian Carr 		</a:t>
          </a:r>
          <a:r>
            <a:rPr lang="en-GB" sz="1400" kern="1200" dirty="0" smtClean="0"/>
            <a:t>Legal and Commercial Manager</a:t>
          </a:r>
          <a:endParaRPr lang="en-GB" sz="1800" kern="1200" dirty="0"/>
        </a:p>
        <a:p>
          <a:pPr marL="171450" lvl="1" indent="-171450" algn="l" defTabSz="800100" rtl="0">
            <a:lnSpc>
              <a:spcPct val="90000"/>
            </a:lnSpc>
            <a:spcBef>
              <a:spcPct val="0"/>
            </a:spcBef>
            <a:spcAft>
              <a:spcPct val="20000"/>
            </a:spcAft>
            <a:buChar char="••"/>
          </a:pPr>
          <a:r>
            <a:rPr lang="en-GB" sz="1800" kern="1200" dirty="0" smtClean="0"/>
            <a:t>Colin Bird		</a:t>
          </a:r>
          <a:r>
            <a:rPr lang="en-GB" sz="1400" kern="1200" dirty="0" smtClean="0"/>
            <a:t>Licencing manager </a:t>
          </a:r>
          <a:endParaRPr lang="en-GB" sz="1800" kern="1200" dirty="0"/>
        </a:p>
        <a:p>
          <a:pPr marL="171450" lvl="1" indent="-171450" algn="l" defTabSz="800100" rtl="0">
            <a:lnSpc>
              <a:spcPct val="90000"/>
            </a:lnSpc>
            <a:spcBef>
              <a:spcPct val="0"/>
            </a:spcBef>
            <a:spcAft>
              <a:spcPct val="20000"/>
            </a:spcAft>
            <a:buChar char="••"/>
          </a:pPr>
          <a:r>
            <a:rPr lang="en-GB" sz="1800" kern="1200" dirty="0" smtClean="0"/>
            <a:t>Department management accountant</a:t>
          </a:r>
          <a:endParaRPr lang="en-GB" sz="1800" kern="1200" dirty="0"/>
        </a:p>
      </dsp:txBody>
      <dsp:txXfrm>
        <a:off x="0" y="351141"/>
        <a:ext cx="7128792" cy="1984648"/>
      </dsp:txXfrm>
    </dsp:sp>
    <dsp:sp modelId="{7D4E478F-5687-4B0C-B2AE-07BE8003674E}">
      <dsp:nvSpPr>
        <dsp:cNvPr id="0" name=""/>
        <dsp:cNvSpPr/>
      </dsp:nvSpPr>
      <dsp:spPr>
        <a:xfrm>
          <a:off x="0" y="2335790"/>
          <a:ext cx="7128792" cy="35170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GB" sz="1400" kern="1200" dirty="0" smtClean="0"/>
            <a:t>Resources</a:t>
          </a:r>
          <a:endParaRPr lang="en-GB" sz="1400" kern="1200" dirty="0"/>
        </a:p>
      </dsp:txBody>
      <dsp:txXfrm>
        <a:off x="17169" y="2352959"/>
        <a:ext cx="7094454" cy="317371"/>
      </dsp:txXfrm>
    </dsp:sp>
    <dsp:sp modelId="{820B3051-22D7-4083-8668-CB02AF8A5AB1}">
      <dsp:nvSpPr>
        <dsp:cNvPr id="0" name=""/>
        <dsp:cNvSpPr/>
      </dsp:nvSpPr>
      <dsp:spPr>
        <a:xfrm>
          <a:off x="0" y="2687500"/>
          <a:ext cx="7128792" cy="190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339"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GB" sz="1800" kern="1200" dirty="0" smtClean="0"/>
            <a:t>H2020 Costing Guides </a:t>
          </a:r>
          <a:r>
            <a:rPr lang="en-GB" sz="1900" kern="1200" dirty="0" smtClean="0"/>
            <a:t>	</a:t>
          </a:r>
          <a:r>
            <a:rPr lang="en-GB" sz="1400" kern="1200" dirty="0" smtClean="0"/>
            <a:t>available on the bid register</a:t>
          </a:r>
          <a:endParaRPr lang="en-GB" sz="1600" kern="1200" dirty="0"/>
        </a:p>
        <a:p>
          <a:pPr marL="171450" lvl="1" indent="-171450" algn="l" defTabSz="800100" rtl="0">
            <a:lnSpc>
              <a:spcPct val="90000"/>
            </a:lnSpc>
            <a:spcBef>
              <a:spcPct val="0"/>
            </a:spcBef>
            <a:spcAft>
              <a:spcPct val="20000"/>
            </a:spcAft>
            <a:buChar char="••"/>
          </a:pPr>
          <a:r>
            <a:rPr lang="en-GB" sz="1800" kern="1200" dirty="0" smtClean="0"/>
            <a:t>H2020 Bid form 		</a:t>
          </a:r>
          <a:r>
            <a:rPr lang="en-US" sz="1400" kern="1200" dirty="0" smtClean="0"/>
            <a:t>available on the bid register</a:t>
          </a:r>
          <a:endParaRPr lang="en-GB" sz="1400" kern="1200" dirty="0"/>
        </a:p>
        <a:p>
          <a:pPr marL="171450" lvl="1" indent="-171450" algn="l" defTabSz="800100">
            <a:lnSpc>
              <a:spcPct val="90000"/>
            </a:lnSpc>
            <a:spcBef>
              <a:spcPct val="0"/>
            </a:spcBef>
            <a:spcAft>
              <a:spcPct val="20000"/>
            </a:spcAft>
            <a:buChar char="••"/>
          </a:pPr>
          <a:r>
            <a:rPr lang="en-GB" sz="1800" kern="1200" dirty="0" smtClean="0"/>
            <a:t>H2020 Factsheets 		</a:t>
          </a:r>
          <a:r>
            <a:rPr lang="en-GB" sz="1400" kern="1200" dirty="0" smtClean="0"/>
            <a:t>available from Branwen </a:t>
          </a:r>
          <a:endParaRPr lang="en-GB" sz="1800" kern="1200" dirty="0" smtClean="0"/>
        </a:p>
        <a:p>
          <a:pPr marL="171450" lvl="1" indent="-171450" algn="l" defTabSz="800100" rtl="0">
            <a:lnSpc>
              <a:spcPct val="90000"/>
            </a:lnSpc>
            <a:spcBef>
              <a:spcPct val="0"/>
            </a:spcBef>
            <a:spcAft>
              <a:spcPct val="20000"/>
            </a:spcAft>
            <a:buChar char="••"/>
          </a:pPr>
          <a:r>
            <a:rPr lang="en-GB" sz="1800" kern="1200" dirty="0" smtClean="0"/>
            <a:t>2016/2017 Work Programme 	</a:t>
          </a:r>
          <a:r>
            <a:rPr lang="en-GB" sz="1400" kern="1200" dirty="0" smtClean="0"/>
            <a:t>available from Katie or the participants portal</a:t>
          </a:r>
          <a:endParaRPr lang="en-GB" sz="1400" kern="1200" dirty="0"/>
        </a:p>
      </dsp:txBody>
      <dsp:txXfrm>
        <a:off x="0" y="2687500"/>
        <a:ext cx="7128792" cy="19050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20FB8DB6-A482-4C95-A426-E8B8EB18D4B7}" type="datetimeFigureOut">
              <a:rPr lang="en-GB" smtClean="0"/>
              <a:t>01/02/2016</a:t>
            </a:fld>
            <a:endParaRPr lang="en-GB"/>
          </a:p>
        </p:txBody>
      </p:sp>
      <p:sp>
        <p:nvSpPr>
          <p:cNvPr id="4" name="Footer Placeholder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a:defRPr sz="1200"/>
            </a:lvl1pPr>
          </a:lstStyle>
          <a:p>
            <a:fld id="{679AF68C-9451-4C07-9ED4-3E518672906D}" type="slidenum">
              <a:rPr lang="en-GB" smtClean="0"/>
              <a:t>‹#›</a:t>
            </a:fld>
            <a:endParaRPr lang="en-GB"/>
          </a:p>
        </p:txBody>
      </p:sp>
    </p:spTree>
    <p:extLst>
      <p:ext uri="{BB962C8B-B14F-4D97-AF65-F5344CB8AC3E}">
        <p14:creationId xmlns:p14="http://schemas.microsoft.com/office/powerpoint/2010/main" val="1526103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9841" cy="497683"/>
          </a:xfrm>
          <a:prstGeom prst="rect">
            <a:avLst/>
          </a:prstGeom>
          <a:noFill/>
          <a:ln w="9525">
            <a:noFill/>
            <a:miter lim="800000"/>
            <a:headEnd/>
            <a:tailEnd/>
          </a:ln>
        </p:spPr>
        <p:txBody>
          <a:bodyPr vert="horz" wrap="square" lIns="91568" tIns="45784" rIns="91568" bIns="45784" numCol="1" anchor="t" anchorCtr="0" compatLnSpc="1">
            <a:prstTxWarp prst="textNoShape">
              <a:avLst/>
            </a:prstTxWarp>
          </a:bodyPr>
          <a:lstStyle>
            <a:lvl1pPr eaLnBrk="0" hangingPunct="0">
              <a:defRPr sz="1200">
                <a:latin typeface="Lucida Grande" pitchFamily="84" charset="0"/>
                <a:ea typeface="ヒラギノ角ゴ Pro W3" pitchFamily="84" charset="-128"/>
                <a:cs typeface="+mn-cs"/>
              </a:defRPr>
            </a:lvl1pPr>
          </a:lstStyle>
          <a:p>
            <a:pPr>
              <a:defRPr/>
            </a:pPr>
            <a:endParaRPr lang="en-US"/>
          </a:p>
        </p:txBody>
      </p:sp>
      <p:sp>
        <p:nvSpPr>
          <p:cNvPr id="3075" name="Rectangle 3"/>
          <p:cNvSpPr>
            <a:spLocks noGrp="1" noChangeArrowheads="1"/>
          </p:cNvSpPr>
          <p:nvPr>
            <p:ph type="dt" idx="1"/>
          </p:nvPr>
        </p:nvSpPr>
        <p:spPr bwMode="auto">
          <a:xfrm>
            <a:off x="3855772" y="0"/>
            <a:ext cx="2949841" cy="497683"/>
          </a:xfrm>
          <a:prstGeom prst="rect">
            <a:avLst/>
          </a:prstGeom>
          <a:noFill/>
          <a:ln w="9525">
            <a:noFill/>
            <a:miter lim="800000"/>
            <a:headEnd/>
            <a:tailEnd/>
          </a:ln>
        </p:spPr>
        <p:txBody>
          <a:bodyPr vert="horz" wrap="square" lIns="91568" tIns="45784" rIns="91568" bIns="45784" numCol="1" anchor="t" anchorCtr="0" compatLnSpc="1">
            <a:prstTxWarp prst="textNoShape">
              <a:avLst/>
            </a:prstTxWarp>
          </a:bodyPr>
          <a:lstStyle>
            <a:lvl1pPr algn="r" eaLnBrk="0" hangingPunct="0">
              <a:defRPr sz="1200">
                <a:latin typeface="Lucida Grande" pitchFamily="84" charset="0"/>
                <a:ea typeface="ヒラギノ角ゴ Pro W3" pitchFamily="84" charset="-128"/>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7575" y="746125"/>
            <a:ext cx="4970463"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7522" y="4724005"/>
            <a:ext cx="4990571" cy="4474368"/>
          </a:xfrm>
          <a:prstGeom prst="rect">
            <a:avLst/>
          </a:prstGeom>
          <a:noFill/>
          <a:ln w="9525">
            <a:noFill/>
            <a:miter lim="800000"/>
            <a:headEnd/>
            <a:tailEnd/>
          </a:ln>
        </p:spPr>
        <p:txBody>
          <a:bodyPr vert="horz" wrap="square" lIns="91568" tIns="45784" rIns="91568" bIns="457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446419"/>
            <a:ext cx="2949841" cy="497682"/>
          </a:xfrm>
          <a:prstGeom prst="rect">
            <a:avLst/>
          </a:prstGeom>
          <a:noFill/>
          <a:ln w="9525">
            <a:noFill/>
            <a:miter lim="800000"/>
            <a:headEnd/>
            <a:tailEnd/>
          </a:ln>
        </p:spPr>
        <p:txBody>
          <a:bodyPr vert="horz" wrap="square" lIns="91568" tIns="45784" rIns="91568" bIns="45784" numCol="1" anchor="b" anchorCtr="0" compatLnSpc="1">
            <a:prstTxWarp prst="textNoShape">
              <a:avLst/>
            </a:prstTxWarp>
          </a:bodyPr>
          <a:lstStyle>
            <a:lvl1pPr eaLnBrk="0" hangingPunct="0">
              <a:defRPr sz="1200">
                <a:latin typeface="Lucida Grande" pitchFamily="84" charset="0"/>
                <a:ea typeface="ヒラギノ角ゴ Pro W3" pitchFamily="8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55772" y="9446419"/>
            <a:ext cx="2949841" cy="497682"/>
          </a:xfrm>
          <a:prstGeom prst="rect">
            <a:avLst/>
          </a:prstGeom>
          <a:noFill/>
          <a:ln w="9525">
            <a:noFill/>
            <a:miter lim="800000"/>
            <a:headEnd/>
            <a:tailEnd/>
          </a:ln>
        </p:spPr>
        <p:txBody>
          <a:bodyPr vert="horz" wrap="square" lIns="91568" tIns="45784" rIns="91568" bIns="45784" numCol="1" anchor="b" anchorCtr="0" compatLnSpc="1">
            <a:prstTxWarp prst="textNoShape">
              <a:avLst/>
            </a:prstTxWarp>
          </a:bodyPr>
          <a:lstStyle>
            <a:lvl1pPr algn="r" eaLnBrk="0" hangingPunct="0">
              <a:defRPr sz="1200">
                <a:latin typeface="Lucida Grande" pitchFamily="84" charset="0"/>
                <a:ea typeface="ヒラギノ角ゴ Pro W3" pitchFamily="84" charset="-128"/>
                <a:cs typeface="+mn-cs"/>
              </a:defRPr>
            </a:lvl1pPr>
          </a:lstStyle>
          <a:p>
            <a:pPr>
              <a:defRPr/>
            </a:pPr>
            <a:fld id="{1C7FA9AF-BBA8-4D89-8A12-4BF55C401EE9}" type="slidenum">
              <a:rPr lang="en-US"/>
              <a:pPr>
                <a:defRPr/>
              </a:pPr>
              <a:t>‹#›</a:t>
            </a:fld>
            <a:endParaRPr lang="en-US" dirty="0"/>
          </a:p>
        </p:txBody>
      </p:sp>
    </p:spTree>
    <p:extLst>
      <p:ext uri="{BB962C8B-B14F-4D97-AF65-F5344CB8AC3E}">
        <p14:creationId xmlns:p14="http://schemas.microsoft.com/office/powerpoint/2010/main" val="3676450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ヒラギノ角ゴ Pro W3"/>
      </a:defRPr>
    </a:lvl1pPr>
    <a:lvl2pPr marL="4572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ヒラギノ角ゴ Pro W3"/>
      </a:defRPr>
    </a:lvl2pPr>
    <a:lvl3pPr marL="9144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ヒラギノ角ゴ Pro W3"/>
      </a:defRPr>
    </a:lvl3pPr>
    <a:lvl4pPr marL="13716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ヒラギノ角ゴ Pro W3"/>
      </a:defRPr>
    </a:lvl4pPr>
    <a:lvl5pPr marL="18288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C7FA9AF-BBA8-4D89-8A12-4BF55C401EE9}" type="slidenum">
              <a:rPr lang="en-US" smtClean="0"/>
              <a:pPr>
                <a:defRPr/>
              </a:pPr>
              <a:t>2</a:t>
            </a:fld>
            <a:endParaRPr lang="en-US" dirty="0"/>
          </a:p>
        </p:txBody>
      </p:sp>
    </p:spTree>
    <p:extLst>
      <p:ext uri="{BB962C8B-B14F-4D97-AF65-F5344CB8AC3E}">
        <p14:creationId xmlns:p14="http://schemas.microsoft.com/office/powerpoint/2010/main" val="1766164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7287" cy="37274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C7FA9AF-BBA8-4D89-8A12-4BF55C401EE9}" type="slidenum">
              <a:rPr lang="en-US" smtClean="0"/>
              <a:pPr>
                <a:defRPr/>
              </a:pPr>
              <a:t>7</a:t>
            </a:fld>
            <a:endParaRPr lang="en-US" dirty="0"/>
          </a:p>
        </p:txBody>
      </p:sp>
    </p:spTree>
    <p:extLst>
      <p:ext uri="{BB962C8B-B14F-4D97-AF65-F5344CB8AC3E}">
        <p14:creationId xmlns:p14="http://schemas.microsoft.com/office/powerpoint/2010/main" val="439368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7287" cy="37274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C7FA9AF-BBA8-4D89-8A12-4BF55C401EE9}" type="slidenum">
              <a:rPr lang="en-US" smtClean="0"/>
              <a:pPr>
                <a:defRPr/>
              </a:pPr>
              <a:t>9</a:t>
            </a:fld>
            <a:endParaRPr lang="en-US" dirty="0"/>
          </a:p>
        </p:txBody>
      </p:sp>
    </p:spTree>
    <p:extLst>
      <p:ext uri="{BB962C8B-B14F-4D97-AF65-F5344CB8AC3E}">
        <p14:creationId xmlns:p14="http://schemas.microsoft.com/office/powerpoint/2010/main" val="153013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7287" cy="37274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C7FA9AF-BBA8-4D89-8A12-4BF55C401EE9}" type="slidenum">
              <a:rPr lang="en-US" smtClean="0"/>
              <a:pPr>
                <a:defRPr/>
              </a:pPr>
              <a:t>10</a:t>
            </a:fld>
            <a:endParaRPr lang="en-US" dirty="0"/>
          </a:p>
        </p:txBody>
      </p:sp>
    </p:spTree>
    <p:extLst>
      <p:ext uri="{BB962C8B-B14F-4D97-AF65-F5344CB8AC3E}">
        <p14:creationId xmlns:p14="http://schemas.microsoft.com/office/powerpoint/2010/main" val="656560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7287" cy="37274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C7FA9AF-BBA8-4D89-8A12-4BF55C401EE9}" type="slidenum">
              <a:rPr lang="en-US" smtClean="0"/>
              <a:pPr>
                <a:defRPr/>
              </a:pPr>
              <a:t>11</a:t>
            </a:fld>
            <a:endParaRPr lang="en-US" dirty="0"/>
          </a:p>
        </p:txBody>
      </p:sp>
    </p:spTree>
    <p:extLst>
      <p:ext uri="{BB962C8B-B14F-4D97-AF65-F5344CB8AC3E}">
        <p14:creationId xmlns:p14="http://schemas.microsoft.com/office/powerpoint/2010/main" val="656560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7287" cy="37274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C7FA9AF-BBA8-4D89-8A12-4BF55C401EE9}" type="slidenum">
              <a:rPr lang="en-US" smtClean="0"/>
              <a:pPr>
                <a:defRPr/>
              </a:pPr>
              <a:t>14</a:t>
            </a:fld>
            <a:endParaRPr lang="en-US" dirty="0"/>
          </a:p>
        </p:txBody>
      </p:sp>
    </p:spTree>
    <p:extLst>
      <p:ext uri="{BB962C8B-B14F-4D97-AF65-F5344CB8AC3E}">
        <p14:creationId xmlns:p14="http://schemas.microsoft.com/office/powerpoint/2010/main" val="656560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lvl1pPr>
              <a:defRPr sz="4400">
                <a:solidFill>
                  <a:schemeClr val="accent1">
                    <a:lumMod val="50000"/>
                  </a:schemeClr>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1ED911-E96B-488C-BA38-5F738E18AFF0}" type="slidenum">
              <a:rPr lang="en-US"/>
              <a:pPr>
                <a:defRPr/>
              </a:pPr>
              <a:t>‹#›</a:t>
            </a:fld>
            <a:endParaRPr lang="en-US" dirty="0"/>
          </a:p>
        </p:txBody>
      </p:sp>
    </p:spTree>
    <p:extLst>
      <p:ext uri="{BB962C8B-B14F-4D97-AF65-F5344CB8AC3E}">
        <p14:creationId xmlns:p14="http://schemas.microsoft.com/office/powerpoint/2010/main" val="45570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00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084776"/>
          </a:xfrm>
        </p:spPr>
        <p:txBody>
          <a:bodyPr/>
          <a:lstStyle>
            <a:lvl1pPr>
              <a:defRPr sz="2400">
                <a:solidFill>
                  <a:schemeClr val="tx1"/>
                </a:solidFill>
                <a:latin typeface="Arial" pitchFamily="34" charset="0"/>
                <a:cs typeface="Arial" pitchFamily="34" charset="0"/>
              </a:defRPr>
            </a:lvl1pPr>
            <a:lvl2pPr>
              <a:defRPr sz="2200">
                <a:solidFill>
                  <a:schemeClr val="accent1">
                    <a:lumMod val="50000"/>
                  </a:schemeClr>
                </a:solidFill>
                <a:latin typeface="Arial" pitchFamily="34" charset="0"/>
                <a:cs typeface="Arial" pitchFamily="34" charset="0"/>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457200" y="1435100"/>
            <a:ext cx="3008313" cy="4851419"/>
          </a:xfrm>
        </p:spPr>
        <p:txBody>
          <a:bodyPr/>
          <a:lstStyle>
            <a:lvl1pPr marL="0" indent="0">
              <a:buNone/>
              <a:defRPr sz="22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360666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71942"/>
            <a:ext cx="5486400" cy="566738"/>
          </a:xfrm>
        </p:spPr>
        <p:txBody>
          <a:bodyPr anchor="b"/>
          <a:lstStyle>
            <a:lvl1pPr algn="l">
              <a:defRPr sz="2800" b="1">
                <a:solidFill>
                  <a:schemeClr val="accent1">
                    <a:lumMod val="5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34591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4638680"/>
            <a:ext cx="5486400" cy="804862"/>
          </a:xfrm>
        </p:spPr>
        <p:txBody>
          <a:bodyPr/>
          <a:lstStyle>
            <a:lvl1pPr marL="0" indent="0">
              <a:buNone/>
              <a:defRPr sz="22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081875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286000"/>
            <a:ext cx="9144000" cy="1143000"/>
          </a:xfrm>
        </p:spPr>
        <p:txBody>
          <a:bodyPr/>
          <a:lstStyle>
            <a:lvl1pPr>
              <a:defRPr>
                <a:solidFill>
                  <a:schemeClr val="accent1">
                    <a:lumMod val="50000"/>
                  </a:schemeClr>
                </a:solidFill>
                <a:latin typeface="Arial" pitchFamily="34" charset="0"/>
                <a:cs typeface="Arial" pitchFamily="34" charset="0"/>
              </a:defRPr>
            </a:lvl1p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F2376AD-9759-44AF-8780-18579B33FE68}" type="slidenum">
              <a:rPr lang="en-US"/>
              <a:pPr>
                <a:defRPr/>
              </a:pPr>
              <a:t>‹#›</a:t>
            </a:fld>
            <a:endParaRPr lang="en-US" dirty="0"/>
          </a:p>
        </p:txBody>
      </p:sp>
    </p:spTree>
    <p:extLst>
      <p:ext uri="{BB962C8B-B14F-4D97-AF65-F5344CB8AC3E}">
        <p14:creationId xmlns:p14="http://schemas.microsoft.com/office/powerpoint/2010/main" val="194077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47B9EE4-7CB8-4F77-AB86-7FDE91113844}" type="slidenum">
              <a:rPr lang="en-US"/>
              <a:pPr>
                <a:defRPr/>
              </a:pPr>
              <a:t>‹#›</a:t>
            </a:fld>
            <a:endParaRPr lang="en-US" dirty="0"/>
          </a:p>
        </p:txBody>
      </p:sp>
    </p:spTree>
    <p:extLst>
      <p:ext uri="{BB962C8B-B14F-4D97-AF65-F5344CB8AC3E}">
        <p14:creationId xmlns:p14="http://schemas.microsoft.com/office/powerpoint/2010/main" val="67349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88640"/>
            <a:ext cx="9144000" cy="1470025"/>
          </a:xfrm>
        </p:spPr>
        <p:txBody>
          <a:bodyPr/>
          <a:lstStyle>
            <a:lvl1pPr>
              <a:defRPr sz="4400">
                <a:solidFill>
                  <a:schemeClr val="accent1">
                    <a:lumMod val="5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1970065"/>
            <a:ext cx="6400800" cy="1752600"/>
          </a:xfrm>
        </p:spPr>
        <p:txBody>
          <a:bodyPr/>
          <a:lstStyle>
            <a:lvl1pPr marL="0" indent="0" algn="ctr">
              <a:buNone/>
              <a:defRPr sz="2400">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385792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Calibri" panose="020F0502020204030204"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57338"/>
            <a:ext cx="7772400" cy="3800488"/>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2000">
                <a:solidFill>
                  <a:schemeClr val="accent1">
                    <a:lumMod val="50000"/>
                  </a:schemeClr>
                </a:solidFill>
                <a:latin typeface="Calibri" panose="020F0502020204030204" pitchFamily="34" charset="0"/>
                <a:cs typeface="Arial" pitchFamily="34" charset="0"/>
              </a:defRPr>
            </a:lvl3pPr>
            <a:lvl4pPr>
              <a:buNone/>
              <a:defRPr>
                <a:latin typeface="Arial" pitchFamily="34" charset="0"/>
                <a:cs typeface="Arial"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a:p>
        </p:txBody>
      </p:sp>
    </p:spTree>
    <p:extLst>
      <p:ext uri="{BB962C8B-B14F-4D97-AF65-F5344CB8AC3E}">
        <p14:creationId xmlns:p14="http://schemas.microsoft.com/office/powerpoint/2010/main" val="1303551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3568" y="2786047"/>
            <a:ext cx="7848872" cy="1362075"/>
          </a:xfrm>
        </p:spPr>
        <p:txBody>
          <a:bodyPr anchor="t"/>
          <a:lstStyle>
            <a:lvl1pPr algn="l">
              <a:defRPr sz="4400" b="1" cap="none">
                <a:solidFill>
                  <a:schemeClr val="accent1">
                    <a:lumMod val="50000"/>
                  </a:schemeClr>
                </a:solidFill>
                <a:latin typeface="Calibri" panose="020F0502020204030204"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285860"/>
            <a:ext cx="7772400" cy="1500187"/>
          </a:xfrm>
        </p:spPr>
        <p:txBody>
          <a:bodyPr anchor="b"/>
          <a:lstStyle>
            <a:lvl1pPr marL="0" indent="0">
              <a:buNone/>
              <a:defRPr sz="24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1573431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557338"/>
            <a:ext cx="3810000" cy="4514868"/>
          </a:xfrm>
        </p:spPr>
        <p:txBody>
          <a:bodyPr/>
          <a:lstStyle>
            <a:lvl1pPr>
              <a:defRPr sz="2400">
                <a:solidFill>
                  <a:schemeClr val="tx1"/>
                </a:solidFill>
              </a:defRPr>
            </a:lvl1pPr>
            <a:lvl2pPr>
              <a:defRPr sz="2200">
                <a:solidFill>
                  <a:schemeClr val="accent1">
                    <a:lumMod val="50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557338"/>
            <a:ext cx="3810000" cy="3800488"/>
          </a:xfrm>
        </p:spPr>
        <p:txBody>
          <a:bodyPr/>
          <a:lstStyle>
            <a:lvl1pPr>
              <a:defRPr sz="2400">
                <a:solidFill>
                  <a:schemeClr val="tx1"/>
                </a:solidFill>
                <a:latin typeface="Arial" pitchFamily="34" charset="0"/>
                <a:cs typeface="Arial" pitchFamily="34" charset="0"/>
              </a:defRPr>
            </a:lvl1pPr>
            <a:lvl2pPr>
              <a:defRPr sz="2200">
                <a:solidFill>
                  <a:schemeClr val="accent1">
                    <a:lumMod val="50000"/>
                  </a:schemeClr>
                </a:solidFill>
                <a:latin typeface="Arial" pitchFamily="34" charset="0"/>
                <a:cs typeface="Arial"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17968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lvl1pPr>
              <a:defRPr>
                <a:solidFill>
                  <a:schemeClr val="accent1">
                    <a:lumMod val="50000"/>
                  </a:schemeClr>
                </a:solidFill>
                <a:latin typeface="Calibri" panose="020F050202020403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67544" y="1484784"/>
            <a:ext cx="4040188" cy="639762"/>
          </a:xfrm>
        </p:spPr>
        <p:txBody>
          <a:bodyPr anchor="b"/>
          <a:lstStyle>
            <a:lvl1pPr marL="0" indent="0">
              <a:buNone/>
              <a:defRPr sz="2800" b="1">
                <a:solidFill>
                  <a:schemeClr val="accent1">
                    <a:lumMod val="50000"/>
                  </a:schemeClr>
                </a:solidFill>
                <a:latin typeface="Calibri" panose="020F0502020204030204"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897331"/>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800" b="1">
                <a:solidFill>
                  <a:schemeClr val="accent1">
                    <a:lumMod val="50000"/>
                  </a:schemeClr>
                </a:solidFill>
                <a:latin typeface="Calibri" panose="020F0502020204030204"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182951"/>
          </a:xfrm>
        </p:spPr>
        <p:txBody>
          <a:bodyPr/>
          <a:lstStyle>
            <a:lvl1pPr>
              <a:defRPr sz="2400">
                <a:latin typeface="Calibri" panose="020F0502020204030204" pitchFamily="34" charset="0"/>
                <a:cs typeface="Arial" pitchFamily="34" charset="0"/>
              </a:defRPr>
            </a:lvl1pPr>
            <a:lvl2pPr>
              <a:defRPr sz="2200">
                <a:solidFill>
                  <a:schemeClr val="accent1">
                    <a:lumMod val="50000"/>
                  </a:schemeClr>
                </a:solidFill>
                <a:latin typeface="Calibri" panose="020F0502020204030204" pitchFamily="34" charset="0"/>
                <a:cs typeface="Arial"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96067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1">
                    <a:lumMod val="50000"/>
                  </a:schemeClr>
                </a:solidFill>
                <a:latin typeface="Calibri" panose="020F0502020204030204"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88550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2.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2860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685800" y="3929063"/>
            <a:ext cx="77724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Arial" pitchFamily="34" charset="0"/>
                <a:cs typeface="Arial" pitchFamily="34" charset="0"/>
              </a:defRPr>
            </a:lvl1pPr>
          </a:lstStyle>
          <a:p>
            <a:pPr>
              <a:defRPr/>
            </a:pPr>
            <a:fld id="{80138172-D73B-4B02-93A7-4150E1421F3D}" type="slidenum">
              <a:rPr lang="en-US"/>
              <a:pPr>
                <a:defRPr/>
              </a:pPr>
              <a:t>‹#›</a:t>
            </a:fld>
            <a:endParaRPr lang="en-US" dirty="0"/>
          </a:p>
        </p:txBody>
      </p:sp>
      <p:pic>
        <p:nvPicPr>
          <p:cNvPr id="1031" name="Picture 19" descr="STFC_to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90" r:id="rId1"/>
    <p:sldLayoutId id="2147484491" r:id="rId2"/>
    <p:sldLayoutId id="2147484492" r:id="rId3"/>
  </p:sldLayoutIdLst>
  <p:timing>
    <p:tnLst>
      <p:par>
        <p:cTn id="1" dur="indefinite" restart="never" nodeType="tmRoot"/>
      </p:par>
    </p:tnLst>
  </p:timing>
  <p:txStyles>
    <p:titleStyle>
      <a:lvl1pPr algn="ctr" rtl="0" eaLnBrk="1" fontAlgn="base" hangingPunct="1">
        <a:spcBef>
          <a:spcPct val="0"/>
        </a:spcBef>
        <a:spcAft>
          <a:spcPct val="0"/>
        </a:spcAft>
        <a:defRPr sz="4400" b="1">
          <a:solidFill>
            <a:srgbClr val="3C8C93"/>
          </a:solidFill>
          <a:latin typeface="Arial" pitchFamily="34" charset="0"/>
          <a:ea typeface="+mj-ea"/>
          <a:cs typeface="Arial" pitchFamily="34" charset="0"/>
        </a:defRPr>
      </a:lvl1pPr>
      <a:lvl2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ctr" rtl="0" eaLnBrk="1" fontAlgn="base" hangingPunct="1">
        <a:spcBef>
          <a:spcPct val="20000"/>
        </a:spcBef>
        <a:spcAft>
          <a:spcPct val="0"/>
        </a:spcAft>
        <a:defRPr sz="24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Lucida Grande" pitchFamily="84" charset="0"/>
                <a:ea typeface="ヒラギノ角ゴ Pro W3" pitchFamily="84" charset="-128"/>
                <a:cs typeface="+mn-cs"/>
              </a:defRPr>
            </a:lvl1pPr>
          </a:lstStyle>
          <a:p>
            <a:pPr>
              <a:defRPr/>
            </a:pPr>
            <a:fld id="{65F9CED6-5645-4401-9DC5-01B240D54CD1}" type="slidenum">
              <a:rPr lang="en-US"/>
              <a:pPr>
                <a:defRPr/>
              </a:pPr>
              <a:t>‹#›</a:t>
            </a:fld>
            <a:endParaRPr lang="en-US" dirty="0"/>
          </a:p>
        </p:txBody>
      </p:sp>
      <p:pic>
        <p:nvPicPr>
          <p:cNvPr id="2055" name="Picture 19" descr="SCI41098_PPT_Templates_bottom_STFC"/>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93" r:id="rId1"/>
    <p:sldLayoutId id="2147484494" r:id="rId2"/>
    <p:sldLayoutId id="2147484495" r:id="rId3"/>
    <p:sldLayoutId id="2147484496" r:id="rId4"/>
    <p:sldLayoutId id="2147484497" r:id="rId5"/>
    <p:sldLayoutId id="2147484498" r:id="rId6"/>
    <p:sldLayoutId id="2147484499" r:id="rId7"/>
    <p:sldLayoutId id="2147484500" r:id="rId8"/>
    <p:sldLayoutId id="2147484501" r:id="rId9"/>
  </p:sldLayoutIdLst>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H2020 Timesheets</a:t>
            </a:r>
            <a:endParaRPr lang="en-GB" dirty="0"/>
          </a:p>
        </p:txBody>
      </p:sp>
    </p:spTree>
    <p:extLst>
      <p:ext uri="{BB962C8B-B14F-4D97-AF65-F5344CB8AC3E}">
        <p14:creationId xmlns:p14="http://schemas.microsoft.com/office/powerpoint/2010/main" val="1618081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424936" cy="720080"/>
          </a:xfrm>
        </p:spPr>
        <p:txBody>
          <a:bodyPr/>
          <a:lstStyle/>
          <a:p>
            <a:r>
              <a:rPr lang="en-GB" sz="3600" dirty="0"/>
              <a:t>I</a:t>
            </a:r>
            <a:r>
              <a:rPr lang="en-GB" sz="3600" dirty="0" smtClean="0"/>
              <a:t>nternal facilities/internal costs</a:t>
            </a:r>
            <a:endParaRPr lang="en-GB" sz="3600" dirty="0"/>
          </a:p>
        </p:txBody>
      </p:sp>
      <p:sp>
        <p:nvSpPr>
          <p:cNvPr id="4" name="Content Placeholder 3"/>
          <p:cNvSpPr>
            <a:spLocks noGrp="1"/>
          </p:cNvSpPr>
          <p:nvPr>
            <p:ph idx="1"/>
          </p:nvPr>
        </p:nvSpPr>
        <p:spPr>
          <a:xfrm>
            <a:off x="251520" y="692696"/>
            <a:ext cx="8568952" cy="5400600"/>
          </a:xfrm>
        </p:spPr>
        <p:txBody>
          <a:bodyPr/>
          <a:lstStyle/>
          <a:p>
            <a:r>
              <a:rPr lang="en-US" sz="2000" dirty="0">
                <a:solidFill>
                  <a:schemeClr val="accent2"/>
                </a:solidFill>
              </a:rPr>
              <a:t>Internal recharges </a:t>
            </a:r>
            <a:r>
              <a:rPr lang="en-US" sz="2000" dirty="0">
                <a:solidFill>
                  <a:schemeClr val="accent1">
                    <a:lumMod val="50000"/>
                  </a:schemeClr>
                </a:solidFill>
              </a:rPr>
              <a:t>such as catering, taxi’s, reprographics etc. </a:t>
            </a:r>
          </a:p>
          <a:p>
            <a:pPr lvl="1"/>
            <a:r>
              <a:rPr lang="en-US" sz="1800" dirty="0"/>
              <a:t>Only if it can be directly attributed to the project, and there is a clear auditable trail. </a:t>
            </a:r>
            <a:endParaRPr lang="en-US" sz="1800" dirty="0" smtClean="0"/>
          </a:p>
          <a:p>
            <a:pPr lvl="1"/>
            <a:r>
              <a:rPr lang="en-US" sz="1800" dirty="0" smtClean="0"/>
              <a:t>Included as a ‘direct cost’.</a:t>
            </a:r>
          </a:p>
          <a:p>
            <a:pPr marL="457200" lvl="1" indent="0">
              <a:buNone/>
            </a:pPr>
            <a:endParaRPr lang="en-US" sz="1800" dirty="0"/>
          </a:p>
          <a:p>
            <a:r>
              <a:rPr lang="en-GB" sz="2000" dirty="0" smtClean="0">
                <a:solidFill>
                  <a:schemeClr val="accent2"/>
                </a:solidFill>
              </a:rPr>
              <a:t>Internal facilities costs </a:t>
            </a:r>
            <a:r>
              <a:rPr lang="en-GB" sz="2000" dirty="0" smtClean="0"/>
              <a:t>are based on the actual cost associated with and directly linked with the project.</a:t>
            </a:r>
          </a:p>
          <a:p>
            <a:pPr lvl="1"/>
            <a:r>
              <a:rPr lang="en-US" sz="1800" dirty="0" smtClean="0"/>
              <a:t>Possible eligible items include: </a:t>
            </a:r>
          </a:p>
          <a:p>
            <a:pPr lvl="2"/>
            <a:r>
              <a:rPr lang="en-US" sz="1600" dirty="0" smtClean="0"/>
              <a:t>personnel </a:t>
            </a:r>
            <a:r>
              <a:rPr lang="en-US" sz="1600" dirty="0"/>
              <a:t>cost of </a:t>
            </a:r>
            <a:r>
              <a:rPr lang="en-US" sz="1600" dirty="0" smtClean="0"/>
              <a:t>administrative; support staff, maintenance </a:t>
            </a:r>
            <a:r>
              <a:rPr lang="en-US" sz="1600" dirty="0"/>
              <a:t>and repair contracts (including calibrating and </a:t>
            </a:r>
            <a:r>
              <a:rPr lang="en-US" sz="1600" dirty="0" smtClean="0"/>
              <a:t>testing), consumables</a:t>
            </a:r>
            <a:r>
              <a:rPr lang="en-US" sz="1600" dirty="0"/>
              <a:t>, </a:t>
            </a:r>
            <a:r>
              <a:rPr lang="en-US" sz="1600" dirty="0" smtClean="0"/>
              <a:t>materials, spare parts, and facility </a:t>
            </a:r>
            <a:r>
              <a:rPr lang="en-US" sz="1600" dirty="0"/>
              <a:t>management contracts including security fees, insurance costs, quality control and certification, upgrading to national and/or EU quality, </a:t>
            </a:r>
          </a:p>
          <a:p>
            <a:pPr lvl="1"/>
            <a:r>
              <a:rPr lang="en-US" sz="1600" dirty="0" smtClean="0"/>
              <a:t>If you can directly attribute these costs to the specific H2020 project, </a:t>
            </a:r>
            <a:r>
              <a:rPr lang="en-GB" sz="1600" dirty="0" smtClean="0"/>
              <a:t>they are included as a </a:t>
            </a:r>
            <a:r>
              <a:rPr lang="en-US" sz="1600" dirty="0" smtClean="0"/>
              <a:t>‘</a:t>
            </a:r>
            <a:r>
              <a:rPr lang="en-US" sz="1600" dirty="0"/>
              <a:t>direct cost’</a:t>
            </a:r>
          </a:p>
          <a:p>
            <a:endParaRPr lang="en-GB" sz="1600" dirty="0" smtClean="0"/>
          </a:p>
        </p:txBody>
      </p:sp>
      <p:sp>
        <p:nvSpPr>
          <p:cNvPr id="5" name="Rounded Rectangle 4"/>
          <p:cNvSpPr/>
          <p:nvPr/>
        </p:nvSpPr>
        <p:spPr bwMode="auto">
          <a:xfrm>
            <a:off x="328473" y="6237312"/>
            <a:ext cx="6142384" cy="504056"/>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r>
              <a:rPr lang="en-US" sz="1200" b="1" dirty="0">
                <a:ea typeface="ヒラギノ角ゴ Pro W3" pitchFamily="84" charset="-128"/>
              </a:rPr>
              <a:t>Access </a:t>
            </a:r>
            <a:r>
              <a:rPr lang="en-US" sz="1200" b="1" dirty="0" smtClean="0">
                <a:ea typeface="ヒラギノ角ゴ Pro W3" pitchFamily="84" charset="-128"/>
              </a:rPr>
              <a:t>Costs- </a:t>
            </a:r>
            <a:r>
              <a:rPr lang="en-US" sz="1200" dirty="0">
                <a:ea typeface="ヒラギノ角ゴ Pro W3" pitchFamily="84" charset="-128"/>
              </a:rPr>
              <a:t>It is a specific cost </a:t>
            </a:r>
            <a:r>
              <a:rPr lang="en-US" sz="1200" dirty="0" smtClean="0">
                <a:ea typeface="ヒラギノ角ゴ Pro W3" pitchFamily="84" charset="-128"/>
              </a:rPr>
              <a:t>categories for </a:t>
            </a:r>
            <a:r>
              <a:rPr lang="en-US" sz="1200" dirty="0">
                <a:ea typeface="ヒラギノ角ゴ Pro W3" pitchFamily="84" charset="-128"/>
              </a:rPr>
              <a:t>providing trans-national access to research </a:t>
            </a:r>
            <a:r>
              <a:rPr lang="en-US" sz="1200" dirty="0" smtClean="0">
                <a:ea typeface="ヒラギノ角ゴ Pro W3" pitchFamily="84" charset="-128"/>
              </a:rPr>
              <a:t>infrastructure. Reimbursed </a:t>
            </a:r>
            <a:r>
              <a:rPr lang="en-US" sz="1200" dirty="0">
                <a:ea typeface="ヒラギノ角ゴ Pro W3" pitchFamily="84" charset="-128"/>
              </a:rPr>
              <a:t>by unit costs or lump sum </a:t>
            </a:r>
            <a:r>
              <a:rPr lang="en-US" sz="1200" dirty="0" smtClean="0">
                <a:ea typeface="ヒラギノ角ゴ Pro W3" pitchFamily="84" charset="-128"/>
              </a:rPr>
              <a:t>costs.</a:t>
            </a:r>
            <a:endParaRPr lang="en-US" sz="1200" dirty="0">
              <a:ea typeface="ヒラギノ角ゴ Pro W3" pitchFamily="84" charset="-128"/>
            </a:endParaRPr>
          </a:p>
        </p:txBody>
      </p:sp>
    </p:spTree>
    <p:extLst>
      <p:ext uri="{BB962C8B-B14F-4D97-AF65-F5344CB8AC3E}">
        <p14:creationId xmlns:p14="http://schemas.microsoft.com/office/powerpoint/2010/main" val="3019337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424936" cy="720080"/>
          </a:xfrm>
        </p:spPr>
        <p:txBody>
          <a:bodyPr/>
          <a:lstStyle/>
          <a:p>
            <a:r>
              <a:rPr lang="en-GB" sz="3600" dirty="0" smtClean="0"/>
              <a:t>Other Questions</a:t>
            </a:r>
            <a:endParaRPr lang="en-GB" sz="3600" dirty="0"/>
          </a:p>
        </p:txBody>
      </p:sp>
      <p:sp>
        <p:nvSpPr>
          <p:cNvPr id="4" name="Content Placeholder 3"/>
          <p:cNvSpPr>
            <a:spLocks noGrp="1"/>
          </p:cNvSpPr>
          <p:nvPr>
            <p:ph idx="1"/>
          </p:nvPr>
        </p:nvSpPr>
        <p:spPr>
          <a:xfrm>
            <a:off x="251520" y="692696"/>
            <a:ext cx="8568952" cy="5400600"/>
          </a:xfrm>
        </p:spPr>
        <p:txBody>
          <a:bodyPr/>
          <a:lstStyle/>
          <a:p>
            <a:pPr>
              <a:buFontTx/>
              <a:buChar char="-"/>
            </a:pPr>
            <a:r>
              <a:rPr lang="en-GB" sz="2000" dirty="0" smtClean="0"/>
              <a:t>Ask your coordinator:</a:t>
            </a:r>
          </a:p>
          <a:p>
            <a:pPr lvl="1">
              <a:buFontTx/>
              <a:buChar char="-"/>
            </a:pPr>
            <a:r>
              <a:rPr lang="en-GB" sz="1800" dirty="0" smtClean="0"/>
              <a:t>How many trips they expect each beneficiary to take and how many individuals from each beneficiary would be expected to take? </a:t>
            </a:r>
          </a:p>
          <a:p>
            <a:pPr lvl="2">
              <a:buFontTx/>
              <a:buChar char="-"/>
            </a:pPr>
            <a:r>
              <a:rPr lang="en-GB" sz="1400" dirty="0" smtClean="0"/>
              <a:t>As part of the management section the coordinators will need to work out approximately how many project related meetings there will be as well as where and when they will be held.</a:t>
            </a:r>
            <a:endParaRPr lang="en-GB" sz="1200" dirty="0" smtClean="0"/>
          </a:p>
          <a:p>
            <a:pPr lvl="1">
              <a:buFontTx/>
              <a:buChar char="-"/>
            </a:pPr>
            <a:r>
              <a:rPr lang="en-GB" sz="1800" dirty="0" smtClean="0"/>
              <a:t>Will they allocate a specified budget amount for travel?</a:t>
            </a:r>
          </a:p>
          <a:p>
            <a:pPr lvl="2">
              <a:buFontTx/>
              <a:buChar char="-"/>
            </a:pPr>
            <a:r>
              <a:rPr lang="en-GB" sz="1400" dirty="0" smtClean="0"/>
              <a:t>Often coordinators will specify how much money is available for each partner for travel and subsistence</a:t>
            </a:r>
            <a:r>
              <a:rPr lang="en-GB" sz="1600" dirty="0" smtClean="0"/>
              <a:t>. </a:t>
            </a:r>
          </a:p>
          <a:p>
            <a:pPr lvl="1">
              <a:buFontTx/>
              <a:buChar char="-"/>
            </a:pPr>
            <a:r>
              <a:rPr lang="en-GB" sz="1800" dirty="0" smtClean="0"/>
              <a:t>How do they intend to distribute the budget?</a:t>
            </a:r>
          </a:p>
          <a:p>
            <a:pPr lvl="2">
              <a:buFontTx/>
              <a:buChar char="-"/>
            </a:pPr>
            <a:r>
              <a:rPr lang="en-GB" sz="1400" dirty="0" smtClean="0"/>
              <a:t>Often coordinator and the partners will agree on a specific split of the budget.</a:t>
            </a:r>
          </a:p>
          <a:p>
            <a:pPr lvl="2">
              <a:buFontTx/>
              <a:buChar char="-"/>
            </a:pPr>
            <a:r>
              <a:rPr lang="en-GB" sz="1400" dirty="0" smtClean="0"/>
              <a:t>Others coordinators will base it on the actual costs and then adjust as needed to bring inline with the expected EC contribution.</a:t>
            </a:r>
          </a:p>
          <a:p>
            <a:pPr>
              <a:buFontTx/>
              <a:buChar char="-"/>
            </a:pPr>
            <a:r>
              <a:rPr lang="en-GB" sz="2000" dirty="0" smtClean="0"/>
              <a:t>Are they any potential IP related issues? </a:t>
            </a:r>
          </a:p>
          <a:p>
            <a:pPr lvl="1">
              <a:buFontTx/>
              <a:buChar char="-"/>
            </a:pPr>
            <a:r>
              <a:rPr lang="en-GB" sz="1800" dirty="0" smtClean="0"/>
              <a:t>Of so will they arise at the proposal discussion stage, during the project or at the end? </a:t>
            </a:r>
          </a:p>
          <a:p>
            <a:pPr lvl="2">
              <a:buFontTx/>
              <a:buChar char="-"/>
            </a:pPr>
            <a:r>
              <a:rPr lang="en-GB" sz="1400" dirty="0" smtClean="0"/>
              <a:t>Worth having a quick chat with Legal &amp; Commercial or Innovations about this as it may be that you need an NDA to cover the proposal development stage, or specific amendments to the consortium agreement that could influence your involvement in the project. </a:t>
            </a:r>
          </a:p>
        </p:txBody>
      </p:sp>
    </p:spTree>
    <p:extLst>
      <p:ext uri="{BB962C8B-B14F-4D97-AF65-F5344CB8AC3E}">
        <p14:creationId xmlns:p14="http://schemas.microsoft.com/office/powerpoint/2010/main" val="1952700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9" y="44624"/>
            <a:ext cx="9144000" cy="710952"/>
          </a:xfrm>
        </p:spPr>
        <p:txBody>
          <a:bodyPr/>
          <a:lstStyle/>
          <a:p>
            <a:r>
              <a:rPr lang="en-GB" sz="3600" dirty="0" smtClean="0"/>
              <a:t>For Coordinators</a:t>
            </a:r>
            <a:endParaRPr lang="en-GB" sz="3600" dirty="0"/>
          </a:p>
        </p:txBody>
      </p:sp>
      <p:sp>
        <p:nvSpPr>
          <p:cNvPr id="3" name="Content Placeholder 2"/>
          <p:cNvSpPr>
            <a:spLocks noGrp="1"/>
          </p:cNvSpPr>
          <p:nvPr>
            <p:ph idx="1"/>
          </p:nvPr>
        </p:nvSpPr>
        <p:spPr>
          <a:xfrm>
            <a:off x="251520" y="692696"/>
            <a:ext cx="8640960" cy="5760640"/>
          </a:xfrm>
        </p:spPr>
        <p:txBody>
          <a:bodyPr/>
          <a:lstStyle/>
          <a:p>
            <a:r>
              <a:rPr lang="en-GB" sz="2000" dirty="0" smtClean="0"/>
              <a:t>We have specific templates to help you bring together details from the consortium.</a:t>
            </a:r>
          </a:p>
          <a:p>
            <a:r>
              <a:rPr lang="en-GB" sz="2000" dirty="0" smtClean="0"/>
              <a:t>Make sure you have a good spread of partners across the EU. </a:t>
            </a:r>
          </a:p>
          <a:p>
            <a:pPr lvl="1"/>
            <a:r>
              <a:rPr lang="en-GB" sz="2000" dirty="0" smtClean="0"/>
              <a:t>Rule of thumb: no more than 40% of the total funding can go to any one member state or associated country.</a:t>
            </a:r>
          </a:p>
          <a:p>
            <a:r>
              <a:rPr lang="en-GB" sz="2000" dirty="0" smtClean="0"/>
              <a:t>Think about who the key stakeholders are and the different ways you can include them to help maximise impact.</a:t>
            </a:r>
          </a:p>
          <a:p>
            <a:r>
              <a:rPr lang="en-GB" sz="2000" dirty="0" smtClean="0"/>
              <a:t>Gender distribution across the members of the consortium is important.</a:t>
            </a:r>
          </a:p>
          <a:p>
            <a:pPr lvl="1"/>
            <a:r>
              <a:rPr lang="en-GB" sz="2000" dirty="0" smtClean="0"/>
              <a:t>In the advent that 2 proposals score the same, gender will be the deciding factor.</a:t>
            </a:r>
          </a:p>
          <a:p>
            <a:r>
              <a:rPr lang="en-GB" sz="2000" dirty="0" smtClean="0"/>
              <a:t>Make sure all components of the proposal explicitly fit together.</a:t>
            </a:r>
          </a:p>
          <a:p>
            <a:pPr lvl="1"/>
            <a:r>
              <a:rPr lang="en-GB" sz="2000" dirty="0" err="1" smtClean="0"/>
              <a:t>Eg</a:t>
            </a:r>
            <a:r>
              <a:rPr lang="en-GB" sz="2000" dirty="0" smtClean="0"/>
              <a:t>. Research Objective 1, is address by Research Task/Method 1. this directly leads to Research Output 1 and Impact 1. </a:t>
            </a:r>
          </a:p>
          <a:p>
            <a:r>
              <a:rPr lang="en-GB" sz="2000" dirty="0" smtClean="0"/>
              <a:t>The easier it is for the reviewers to find the information,  the more likely you will get a point for it.  </a:t>
            </a:r>
          </a:p>
        </p:txBody>
      </p:sp>
    </p:spTree>
    <p:extLst>
      <p:ext uri="{BB962C8B-B14F-4D97-AF65-F5344CB8AC3E}">
        <p14:creationId xmlns:p14="http://schemas.microsoft.com/office/powerpoint/2010/main" val="4131544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719361"/>
          </a:xfrm>
        </p:spPr>
        <p:txBody>
          <a:bodyPr/>
          <a:lstStyle/>
          <a:p>
            <a:r>
              <a:rPr lang="en-GB" sz="3600" dirty="0" smtClean="0"/>
              <a:t>Cost eligibility</a:t>
            </a:r>
            <a:endParaRPr lang="en-GB" sz="3600" dirty="0"/>
          </a:p>
        </p:txBody>
      </p:sp>
      <p:sp>
        <p:nvSpPr>
          <p:cNvPr id="3" name="Content Placeholder 2"/>
          <p:cNvSpPr>
            <a:spLocks noGrp="1"/>
          </p:cNvSpPr>
          <p:nvPr>
            <p:ph idx="1"/>
          </p:nvPr>
        </p:nvSpPr>
        <p:spPr>
          <a:xfrm>
            <a:off x="395536" y="764704"/>
            <a:ext cx="8424936" cy="5544616"/>
          </a:xfrm>
        </p:spPr>
        <p:txBody>
          <a:bodyPr/>
          <a:lstStyle/>
          <a:p>
            <a:r>
              <a:rPr lang="en-GB" sz="2000" dirty="0" smtClean="0"/>
              <a:t>To </a:t>
            </a:r>
            <a:r>
              <a:rPr lang="en-GB" sz="2000" dirty="0" smtClean="0"/>
              <a:t>ensure cost eligibility during project implementation:</a:t>
            </a:r>
          </a:p>
          <a:p>
            <a:pPr lvl="1"/>
            <a:r>
              <a:rPr lang="en-GB" sz="1800" dirty="0" smtClean="0"/>
              <a:t>Ensure all costs are directly attributed to the implementation of the project.</a:t>
            </a:r>
          </a:p>
          <a:p>
            <a:pPr lvl="1"/>
            <a:r>
              <a:rPr lang="en-GB" sz="1800" dirty="0" smtClean="0"/>
              <a:t>Ensure all costs were included in the original budget, and subsequently the Grant Agreement).</a:t>
            </a:r>
            <a:endParaRPr lang="en-GB" sz="1800" dirty="0"/>
          </a:p>
          <a:p>
            <a:pPr lvl="1"/>
            <a:r>
              <a:rPr lang="en-GB" sz="1800" dirty="0" smtClean="0"/>
              <a:t>Ensure correct documentation is kept including timesheets, invoices, receipts and boarding </a:t>
            </a:r>
            <a:r>
              <a:rPr lang="en-GB" sz="1800" dirty="0" smtClean="0"/>
              <a:t>passes</a:t>
            </a:r>
            <a:r>
              <a:rPr lang="en-GB" sz="1800" dirty="0" smtClean="0"/>
              <a:t>.  </a:t>
            </a:r>
            <a:endParaRPr lang="en-GB" sz="1800" dirty="0" smtClean="0"/>
          </a:p>
          <a:p>
            <a:pPr marL="457200" lvl="1" indent="0">
              <a:buNone/>
            </a:pPr>
            <a:endParaRPr lang="en-GB" sz="1800" dirty="0"/>
          </a:p>
          <a:p>
            <a:pPr lvl="1" algn="ctr">
              <a:buFont typeface="Wingdings" panose="05000000000000000000" pitchFamily="2" charset="2"/>
              <a:buChar char="v"/>
            </a:pPr>
            <a:r>
              <a:rPr lang="en-GB" sz="1800" dirty="0" smtClean="0">
                <a:solidFill>
                  <a:srgbClr val="C00000"/>
                </a:solidFill>
              </a:rPr>
              <a:t>See H2020 Factsheet – Claiming Expenses  </a:t>
            </a:r>
            <a:endParaRPr lang="en-GB" dirty="0">
              <a:solidFill>
                <a:srgbClr val="C00000"/>
              </a:solidFill>
            </a:endParaRPr>
          </a:p>
        </p:txBody>
      </p:sp>
    </p:spTree>
    <p:extLst>
      <p:ext uri="{BB962C8B-B14F-4D97-AF65-F5344CB8AC3E}">
        <p14:creationId xmlns:p14="http://schemas.microsoft.com/office/powerpoint/2010/main" val="3945654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424936" cy="720080"/>
          </a:xfrm>
        </p:spPr>
        <p:txBody>
          <a:bodyPr/>
          <a:lstStyle/>
          <a:p>
            <a:r>
              <a:rPr lang="en-GB" sz="3600" dirty="0" smtClean="0"/>
              <a:t>Budget Categories</a:t>
            </a:r>
            <a:endParaRPr lang="en-GB" sz="36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17782151"/>
              </p:ext>
            </p:extLst>
          </p:nvPr>
        </p:nvGraphicFramePr>
        <p:xfrm>
          <a:off x="107504" y="1628800"/>
          <a:ext cx="8856989" cy="2498725"/>
        </p:xfrm>
        <a:graphic>
          <a:graphicData uri="http://schemas.openxmlformats.org/drawingml/2006/table">
            <a:tbl>
              <a:tblPr firstRow="1" bandRow="1">
                <a:tableStyleId>{21E4AEA4-8DFA-4A89-87EB-49C32662AFE0}</a:tableStyleId>
              </a:tblPr>
              <a:tblGrid>
                <a:gridCol w="984110"/>
                <a:gridCol w="984110"/>
                <a:gridCol w="1083934"/>
                <a:gridCol w="884285"/>
                <a:gridCol w="984110"/>
                <a:gridCol w="984110"/>
                <a:gridCol w="864095"/>
                <a:gridCol w="1152128"/>
                <a:gridCol w="936107"/>
              </a:tblGrid>
              <a:tr h="370840">
                <a:tc>
                  <a:txBody>
                    <a:bodyPr/>
                    <a:lstStyle/>
                    <a:p>
                      <a:pPr algn="ctr" fontAlgn="ctr"/>
                      <a:r>
                        <a:rPr lang="en-GB" sz="1100" u="none" strike="noStrike" dirty="0">
                          <a:effectLst/>
                        </a:rPr>
                        <a:t>A. Direct personnel costs</a:t>
                      </a:r>
                      <a:endParaRPr lang="en-GB" sz="1100" b="0" i="0" u="none" strike="noStrike" dirty="0">
                        <a:solidFill>
                          <a:srgbClr val="000000"/>
                        </a:solidFill>
                        <a:effectLst/>
                        <a:latin typeface="Calibri"/>
                      </a:endParaRPr>
                    </a:p>
                  </a:txBody>
                  <a:tcPr marL="9525" marR="9525" marT="9525" marB="0" anchor="ctr"/>
                </a:tc>
                <a:tc>
                  <a:txBody>
                    <a:bodyPr/>
                    <a:lstStyle/>
                    <a:p>
                      <a:pPr algn="ctr" fontAlgn="ctr"/>
                      <a:r>
                        <a:rPr lang="en-GB" sz="1100" u="none" strike="noStrike" dirty="0">
                          <a:effectLst/>
                        </a:rPr>
                        <a:t>B. Other direct costs </a:t>
                      </a:r>
                      <a:endParaRPr lang="en-GB" sz="1100" b="0" i="0" u="none" strike="noStrike" dirty="0">
                        <a:solidFill>
                          <a:srgbClr val="000000"/>
                        </a:solidFill>
                        <a:effectLst/>
                        <a:latin typeface="Calibri"/>
                      </a:endParaRPr>
                    </a:p>
                  </a:txBody>
                  <a:tcPr marL="9525" marR="9525" marT="9525" marB="0" anchor="ctr"/>
                </a:tc>
                <a:tc>
                  <a:txBody>
                    <a:bodyPr/>
                    <a:lstStyle/>
                    <a:p>
                      <a:pPr algn="ctr" fontAlgn="ctr"/>
                      <a:r>
                        <a:rPr lang="en-US" sz="1100" u="none" strike="noStrike" dirty="0">
                          <a:effectLst/>
                        </a:rPr>
                        <a:t>C. Direct cost of subcontracting </a:t>
                      </a:r>
                      <a:endParaRPr lang="en-US" sz="1100" b="0" i="0" u="none" strike="noStrike" dirty="0">
                        <a:solidFill>
                          <a:srgbClr val="000000"/>
                        </a:solidFill>
                        <a:effectLst/>
                        <a:latin typeface="Calibri"/>
                      </a:endParaRPr>
                    </a:p>
                  </a:txBody>
                  <a:tcPr marL="9525" marR="9525" marT="9525" marB="0" anchor="ctr"/>
                </a:tc>
                <a:tc>
                  <a:txBody>
                    <a:bodyPr/>
                    <a:lstStyle/>
                    <a:p>
                      <a:pPr algn="ctr" fontAlgn="ctr"/>
                      <a:r>
                        <a:rPr lang="en-US" sz="1100" u="none" strike="noStrike">
                          <a:effectLst/>
                        </a:rPr>
                        <a:t>D. Cost of Providing financial support to Third party</a:t>
                      </a:r>
                      <a:endParaRPr lang="en-US" sz="1100" b="0" i="0" u="none" strike="noStrike">
                        <a:solidFill>
                          <a:srgbClr val="000000"/>
                        </a:solidFill>
                        <a:effectLst/>
                        <a:latin typeface="Calibri"/>
                      </a:endParaRPr>
                    </a:p>
                  </a:txBody>
                  <a:tcPr marL="9525" marR="9525" marT="9525" marB="0" anchor="ctr"/>
                </a:tc>
                <a:tc>
                  <a:txBody>
                    <a:bodyPr/>
                    <a:lstStyle/>
                    <a:p>
                      <a:pPr algn="ctr" fontAlgn="ctr"/>
                      <a:r>
                        <a:rPr lang="en-US" sz="1100" u="none" strike="noStrike">
                          <a:effectLst/>
                        </a:rPr>
                        <a:t>E. cost of in-kind contributions not used on beneficiary's premises</a:t>
                      </a:r>
                      <a:endParaRPr lang="en-US" sz="1100" b="0" i="0" u="none" strike="noStrike">
                        <a:solidFill>
                          <a:srgbClr val="000000"/>
                        </a:solidFill>
                        <a:effectLst/>
                        <a:latin typeface="Calibri"/>
                      </a:endParaRPr>
                    </a:p>
                  </a:txBody>
                  <a:tcPr marL="9525" marR="9525" marT="9525" marB="0" anchor="ctr"/>
                </a:tc>
                <a:tc>
                  <a:txBody>
                    <a:bodyPr/>
                    <a:lstStyle/>
                    <a:p>
                      <a:pPr algn="ctr" fontAlgn="ctr"/>
                      <a:r>
                        <a:rPr lang="en-US" sz="1100" u="none" strike="noStrike">
                          <a:effectLst/>
                        </a:rPr>
                        <a:t>F. Indirect costs (25%) [(A+B-E)*0.25]</a:t>
                      </a:r>
                      <a:endParaRPr lang="en-US" sz="1100" b="0" i="0" u="none" strike="noStrike">
                        <a:solidFill>
                          <a:srgbClr val="000000"/>
                        </a:solidFill>
                        <a:effectLst/>
                        <a:latin typeface="Calibri"/>
                      </a:endParaRPr>
                    </a:p>
                  </a:txBody>
                  <a:tcPr marL="9525" marR="9525" marT="9525" marB="0" anchor="ctr"/>
                </a:tc>
                <a:tc>
                  <a:txBody>
                    <a:bodyPr/>
                    <a:lstStyle/>
                    <a:p>
                      <a:pPr algn="ctr" fontAlgn="ctr"/>
                      <a:r>
                        <a:rPr lang="en-GB" sz="1100" u="none" strike="noStrike">
                          <a:effectLst/>
                        </a:rPr>
                        <a:t>G. Special Unit Costs </a:t>
                      </a:r>
                      <a:endParaRPr lang="en-GB" sz="1100" b="0" i="0" u="none" strike="noStrike">
                        <a:solidFill>
                          <a:srgbClr val="000000"/>
                        </a:solidFill>
                        <a:effectLst/>
                        <a:latin typeface="Calibri"/>
                      </a:endParaRPr>
                    </a:p>
                  </a:txBody>
                  <a:tcPr marL="9525" marR="9525" marT="9525" marB="0" anchor="ctr"/>
                </a:tc>
                <a:tc>
                  <a:txBody>
                    <a:bodyPr/>
                    <a:lstStyle/>
                    <a:p>
                      <a:pPr algn="ctr" fontAlgn="ctr"/>
                      <a:r>
                        <a:rPr lang="en-GB" sz="1100" u="none" strike="noStrike">
                          <a:effectLst/>
                        </a:rPr>
                        <a:t>Subtotal                                                                                    [A+B+C+D+F+G]</a:t>
                      </a:r>
                      <a:endParaRPr lang="en-GB" sz="1100" b="0" i="0" u="none" strike="noStrike">
                        <a:solidFill>
                          <a:srgbClr val="000000"/>
                        </a:solidFill>
                        <a:effectLst/>
                        <a:latin typeface="Calibri"/>
                      </a:endParaRPr>
                    </a:p>
                  </a:txBody>
                  <a:tcPr marL="9525" marR="9525" marT="9525" marB="0" anchor="ctr"/>
                </a:tc>
                <a:tc>
                  <a:txBody>
                    <a:bodyPr/>
                    <a:lstStyle/>
                    <a:p>
                      <a:pPr algn="ctr" fontAlgn="ctr"/>
                      <a:r>
                        <a:rPr lang="fr-FR" sz="1100" u="none" strike="noStrike" dirty="0" smtClean="0">
                          <a:effectLst/>
                        </a:rPr>
                        <a:t>Max. </a:t>
                      </a:r>
                      <a:r>
                        <a:rPr lang="fr-FR" sz="1100" u="none" strike="noStrike" dirty="0">
                          <a:effectLst/>
                        </a:rPr>
                        <a:t>EU Contribution (100</a:t>
                      </a:r>
                      <a:r>
                        <a:rPr lang="fr-FR" sz="1100" u="none" strike="noStrike" dirty="0" smtClean="0">
                          <a:effectLst/>
                        </a:rPr>
                        <a:t>%)</a:t>
                      </a:r>
                      <a:endParaRPr lang="fr-FR" sz="1100" b="0" i="0" u="none" strike="noStrike" dirty="0">
                        <a:solidFill>
                          <a:srgbClr val="000000"/>
                        </a:solidFill>
                        <a:effectLst/>
                        <a:latin typeface="Calibri"/>
                      </a:endParaRPr>
                    </a:p>
                  </a:txBody>
                  <a:tcPr marL="9525" marR="9525" marT="9525" marB="0" anchor="ctr"/>
                </a:tc>
              </a:tr>
              <a:tr h="370840">
                <a:tc>
                  <a:txBody>
                    <a:bodyPr/>
                    <a:lstStyle/>
                    <a:p>
                      <a:pPr algn="ctr" fontAlgn="ctr"/>
                      <a:r>
                        <a:rPr lang="en-GB" sz="1100" u="none" strike="noStrike" dirty="0">
                          <a:effectLst/>
                        </a:rPr>
                        <a:t>A.1 STFC employees</a:t>
                      </a:r>
                      <a:endParaRPr lang="en-GB" sz="1100" b="0" i="0" u="none" strike="noStrike" dirty="0">
                        <a:solidFill>
                          <a:srgbClr val="000000"/>
                        </a:solidFill>
                        <a:effectLst/>
                        <a:latin typeface="Calibri"/>
                      </a:endParaRPr>
                    </a:p>
                  </a:txBody>
                  <a:tcPr marL="9525" marR="9525" marT="9525" marB="0" anchor="ctr"/>
                </a:tc>
                <a:tc rowSpan="2">
                  <a:txBody>
                    <a:bodyPr/>
                    <a:lstStyle/>
                    <a:p>
                      <a:pPr algn="ctr" fontAlgn="ctr"/>
                      <a:r>
                        <a:rPr lang="en-US" sz="1100" u="none" strike="noStrike" dirty="0">
                          <a:effectLst/>
                        </a:rPr>
                        <a:t>research related </a:t>
                      </a:r>
                      <a:r>
                        <a:rPr lang="en-US" sz="1100" u="none" strike="noStrike" dirty="0" smtClean="0">
                          <a:effectLst/>
                        </a:rPr>
                        <a:t>expenses </a:t>
                      </a:r>
                      <a:r>
                        <a:rPr lang="en-US" sz="1100" u="none" strike="noStrike" dirty="0">
                          <a:effectLst/>
                        </a:rPr>
                        <a:t>such as consumables, audit fees, etc. </a:t>
                      </a:r>
                      <a:endParaRPr lang="en-US" sz="1100" b="0" i="0" u="none" strike="noStrike" dirty="0">
                        <a:solidFill>
                          <a:srgbClr val="000000"/>
                        </a:solidFill>
                        <a:effectLst/>
                        <a:latin typeface="Calibri"/>
                      </a:endParaRPr>
                    </a:p>
                  </a:txBody>
                  <a:tcPr marL="9525" marR="9525" marT="9525" marB="0" anchor="ctr"/>
                </a:tc>
                <a:tc rowSpan="2">
                  <a:txBody>
                    <a:bodyPr/>
                    <a:lstStyle/>
                    <a:p>
                      <a:pPr algn="ctr" fontAlgn="ctr"/>
                      <a:endParaRPr lang="en-GB" sz="1100" b="0" i="0" u="none" strike="noStrike" dirty="0">
                        <a:solidFill>
                          <a:srgbClr val="000000"/>
                        </a:solidFill>
                        <a:effectLst/>
                        <a:latin typeface="Calibri"/>
                      </a:endParaRPr>
                    </a:p>
                  </a:txBody>
                  <a:tcPr marL="9525" marR="9525" marT="9525" marB="0" anchor="ctr"/>
                </a:tc>
                <a:tc rowSpan="2">
                  <a:txBody>
                    <a:bodyPr/>
                    <a:lstStyle/>
                    <a:p>
                      <a:pPr algn="ctr" fontAlgn="ctr"/>
                      <a:endParaRPr lang="en-GB" sz="1100" b="0" i="0" u="none" strike="noStrike" dirty="0">
                        <a:solidFill>
                          <a:srgbClr val="000000"/>
                        </a:solidFill>
                        <a:effectLst/>
                        <a:latin typeface="Calibri"/>
                      </a:endParaRPr>
                    </a:p>
                  </a:txBody>
                  <a:tcPr marL="9525" marR="9525" marT="9525" marB="0" anchor="ctr"/>
                </a:tc>
                <a:tc rowSpan="2">
                  <a:txBody>
                    <a:bodyPr/>
                    <a:lstStyle/>
                    <a:p>
                      <a:pPr algn="ctr" fontAlgn="ctr"/>
                      <a:endParaRPr lang="en-GB" sz="1100" b="0" i="0" u="none" strike="noStrike" dirty="0">
                        <a:solidFill>
                          <a:srgbClr val="000000"/>
                        </a:solidFill>
                        <a:effectLst/>
                        <a:latin typeface="Calibri"/>
                      </a:endParaRPr>
                    </a:p>
                  </a:txBody>
                  <a:tcPr marL="9525" marR="9525" marT="9525" marB="0" anchor="ctr"/>
                </a:tc>
                <a:tc rowSpan="2">
                  <a:txBody>
                    <a:bodyPr/>
                    <a:lstStyle/>
                    <a:p>
                      <a:pPr algn="ctr" fontAlgn="ctr"/>
                      <a:endParaRPr lang="en-GB" sz="1100" b="0" i="0" u="none" strike="noStrike" dirty="0">
                        <a:solidFill>
                          <a:srgbClr val="000000"/>
                        </a:solidFill>
                        <a:effectLst/>
                        <a:latin typeface="Calibri"/>
                      </a:endParaRPr>
                    </a:p>
                  </a:txBody>
                  <a:tcPr marL="9525" marR="9525" marT="9525" marB="0" anchor="ctr"/>
                </a:tc>
                <a:tc rowSpan="2">
                  <a:txBody>
                    <a:bodyPr/>
                    <a:lstStyle/>
                    <a:p>
                      <a:pPr algn="ctr" fontAlgn="ctr"/>
                      <a:r>
                        <a:rPr lang="en-GB" sz="1100" u="none" strike="noStrike" dirty="0">
                          <a:effectLst/>
                        </a:rPr>
                        <a:t>e.g. transnational access costs</a:t>
                      </a:r>
                      <a:endParaRPr lang="en-GB" sz="1100" b="0" i="0" u="none" strike="noStrike" dirty="0">
                        <a:solidFill>
                          <a:srgbClr val="000000"/>
                        </a:solidFill>
                        <a:effectLst/>
                        <a:latin typeface="Calibri"/>
                      </a:endParaRPr>
                    </a:p>
                  </a:txBody>
                  <a:tcPr marL="9525" marR="9525" marT="9525" marB="0" anchor="ctr"/>
                </a:tc>
                <a:tc rowSpan="2">
                  <a:txBody>
                    <a:bodyPr/>
                    <a:lstStyle/>
                    <a:p>
                      <a:pPr algn="ctr" fontAlgn="ctr"/>
                      <a:endParaRPr lang="en-GB" sz="1100" b="0" i="0" u="none" strike="noStrike" dirty="0">
                        <a:solidFill>
                          <a:srgbClr val="000000"/>
                        </a:solidFill>
                        <a:effectLst/>
                        <a:latin typeface="Calibri"/>
                      </a:endParaRPr>
                    </a:p>
                  </a:txBody>
                  <a:tcPr marL="9525" marR="9525" marT="9525" marB="0" anchor="ctr"/>
                </a:tc>
                <a:tc rowSpan="2">
                  <a:txBody>
                    <a:bodyPr/>
                    <a:lstStyle/>
                    <a:p>
                      <a:pPr algn="ctr" fontAlgn="ctr"/>
                      <a:endParaRPr lang="en-GB" sz="1100" b="0" i="0" u="none" strike="noStrike" dirty="0">
                        <a:solidFill>
                          <a:srgbClr val="000000"/>
                        </a:solidFill>
                        <a:effectLst/>
                        <a:latin typeface="Calibri"/>
                      </a:endParaRPr>
                    </a:p>
                  </a:txBody>
                  <a:tcPr marL="9525" marR="9525" marT="9525" marB="0" anchor="ctr"/>
                </a:tc>
              </a:tr>
              <a:tr h="1112520">
                <a:tc>
                  <a:txBody>
                    <a:bodyPr/>
                    <a:lstStyle/>
                    <a:p>
                      <a:pPr algn="ctr" fontAlgn="ctr"/>
                      <a:r>
                        <a:rPr lang="en-US" sz="1100" u="none" strike="noStrike" dirty="0">
                          <a:effectLst/>
                        </a:rPr>
                        <a:t>A.2 Natural persons hired by the STFC  other than an employment contract</a:t>
                      </a:r>
                      <a:endParaRPr lang="en-US" sz="1100" b="0" i="0" u="none" strike="noStrike" dirty="0">
                        <a:solidFill>
                          <a:srgbClr val="000000"/>
                        </a:solidFill>
                        <a:effectLst/>
                        <a:latin typeface="Calibri"/>
                      </a:endParaRPr>
                    </a:p>
                  </a:txBody>
                  <a:tcPr marL="9525" marR="9525" marT="9525" marB="0" anchor="ctr"/>
                </a:tc>
                <a:tc vMerge="1">
                  <a:txBody>
                    <a:bodyPr/>
                    <a:lstStyle/>
                    <a:p>
                      <a:endParaRPr lang="en-GB"/>
                    </a:p>
                  </a:txBody>
                  <a:tcPr/>
                </a:tc>
                <a:tc vMerge="1">
                  <a:txBody>
                    <a:bodyPr/>
                    <a:lstStyle/>
                    <a:p>
                      <a:pPr algn="ctr" fontAlgn="ctr"/>
                      <a:endParaRPr lang="en-GB" sz="1100" b="0" i="0" u="none" strike="noStrike" dirty="0">
                        <a:solidFill>
                          <a:srgbClr val="000000"/>
                        </a:solidFill>
                        <a:effectLst/>
                        <a:latin typeface="Calibri"/>
                      </a:endParaRPr>
                    </a:p>
                  </a:txBody>
                  <a:tcPr marL="9525" marR="9525" marT="9525" marB="0" anchor="ctr"/>
                </a:tc>
                <a:tc vMerge="1">
                  <a:txBody>
                    <a:bodyPr/>
                    <a:lstStyle/>
                    <a:p>
                      <a:pPr algn="ctr" fontAlgn="ctr"/>
                      <a:endParaRPr lang="en-GB" sz="1100" b="0" i="0" u="none" strike="noStrike" dirty="0">
                        <a:solidFill>
                          <a:srgbClr val="000000"/>
                        </a:solidFill>
                        <a:effectLst/>
                        <a:latin typeface="Calibri"/>
                      </a:endParaRPr>
                    </a:p>
                  </a:txBody>
                  <a:tcPr marL="9525" marR="9525" marT="9525" marB="0" anchor="ctr"/>
                </a:tc>
                <a:tc vMerge="1">
                  <a:txBody>
                    <a:bodyPr/>
                    <a:lstStyle/>
                    <a:p>
                      <a:pPr algn="ctr" fontAlgn="ctr"/>
                      <a:endParaRPr lang="en-GB" sz="1100" b="0" i="0" u="none" strike="noStrike" dirty="0">
                        <a:solidFill>
                          <a:srgbClr val="000000"/>
                        </a:solidFill>
                        <a:effectLst/>
                        <a:latin typeface="Calibri"/>
                      </a:endParaRPr>
                    </a:p>
                  </a:txBody>
                  <a:tcPr marL="9525" marR="9525" marT="9525" marB="0" anchor="ctr"/>
                </a:tc>
                <a:tc vMerge="1">
                  <a:txBody>
                    <a:bodyPr/>
                    <a:lstStyle/>
                    <a:p>
                      <a:pPr algn="ctr" fontAlgn="ctr"/>
                      <a:endParaRPr lang="en-GB" sz="1100" b="0" i="0" u="none" strike="noStrike" dirty="0">
                        <a:solidFill>
                          <a:srgbClr val="000000"/>
                        </a:solidFill>
                        <a:effectLst/>
                        <a:latin typeface="Calibri"/>
                      </a:endParaRPr>
                    </a:p>
                  </a:txBody>
                  <a:tcPr marL="9525" marR="9525" marT="9525" marB="0" anchor="ctr"/>
                </a:tc>
                <a:tc vMerge="1">
                  <a:txBody>
                    <a:bodyPr/>
                    <a:lstStyle/>
                    <a:p>
                      <a:endParaRPr lang="en-GB"/>
                    </a:p>
                  </a:txBody>
                  <a:tcPr/>
                </a:tc>
                <a:tc vMerge="1">
                  <a:txBody>
                    <a:bodyPr/>
                    <a:lstStyle/>
                    <a:p>
                      <a:pPr algn="ctr" fontAlgn="ctr"/>
                      <a:endParaRPr lang="en-GB" sz="1100" b="0" i="0" u="none" strike="noStrike" dirty="0">
                        <a:solidFill>
                          <a:srgbClr val="000000"/>
                        </a:solidFill>
                        <a:effectLst/>
                        <a:latin typeface="Calibri"/>
                      </a:endParaRPr>
                    </a:p>
                  </a:txBody>
                  <a:tcPr marL="9525" marR="9525" marT="9525" marB="0" anchor="ctr"/>
                </a:tc>
                <a:tc vMerge="1">
                  <a:txBody>
                    <a:bodyPr/>
                    <a:lstStyle/>
                    <a:p>
                      <a:pPr algn="ctr" fontAlgn="ctr"/>
                      <a:endParaRPr lang="en-GB" sz="11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3029312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1187624" y="836712"/>
            <a:ext cx="7272808" cy="4248472"/>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Lucida Grande" pitchFamily="84" charset="0"/>
              <a:ea typeface="ヒラギノ角ゴ Pro W3" pitchFamily="84" charset="-128"/>
            </a:endParaRPr>
          </a:p>
        </p:txBody>
      </p:sp>
      <p:sp>
        <p:nvSpPr>
          <p:cNvPr id="2" name="Title 1"/>
          <p:cNvSpPr>
            <a:spLocks noGrp="1"/>
          </p:cNvSpPr>
          <p:nvPr>
            <p:ph type="title"/>
          </p:nvPr>
        </p:nvSpPr>
        <p:spPr>
          <a:xfrm>
            <a:off x="0" y="116632"/>
            <a:ext cx="9144000" cy="567655"/>
          </a:xfrm>
        </p:spPr>
        <p:txBody>
          <a:bodyPr/>
          <a:lstStyle/>
          <a:p>
            <a:r>
              <a:rPr lang="en-GB" sz="3600" dirty="0" smtClean="0"/>
              <a:t>Resources and Contacts</a:t>
            </a:r>
            <a:endParaRPr lang="en-GB"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48078928"/>
              </p:ext>
            </p:extLst>
          </p:nvPr>
        </p:nvGraphicFramePr>
        <p:xfrm>
          <a:off x="1259632" y="980728"/>
          <a:ext cx="7128792"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3587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31" y="116632"/>
            <a:ext cx="9144000" cy="797156"/>
          </a:xfrm>
        </p:spPr>
        <p:txBody>
          <a:bodyPr/>
          <a:lstStyle/>
          <a:p>
            <a:r>
              <a:rPr lang="en-GB" sz="3600" dirty="0" smtClean="0"/>
              <a:t>Timesheets</a:t>
            </a:r>
            <a:endParaRPr lang="en-GB" sz="3600" dirty="0"/>
          </a:p>
        </p:txBody>
      </p:sp>
      <p:sp>
        <p:nvSpPr>
          <p:cNvPr id="3" name="Content Placeholder 2"/>
          <p:cNvSpPr>
            <a:spLocks noGrp="1"/>
          </p:cNvSpPr>
          <p:nvPr>
            <p:ph idx="1"/>
          </p:nvPr>
        </p:nvSpPr>
        <p:spPr>
          <a:xfrm>
            <a:off x="395536" y="908720"/>
            <a:ext cx="8568952" cy="5760640"/>
          </a:xfrm>
        </p:spPr>
        <p:txBody>
          <a:bodyPr/>
          <a:lstStyle/>
          <a:p>
            <a:r>
              <a:rPr lang="en-US" sz="2000" b="1" dirty="0" smtClean="0"/>
              <a:t>Requirement of the H2020 Grant Agreement</a:t>
            </a:r>
          </a:p>
          <a:p>
            <a:r>
              <a:rPr lang="en-US" sz="2000" dirty="0" smtClean="0"/>
              <a:t>Must be signed by yourself and your project manager every month </a:t>
            </a:r>
          </a:p>
          <a:p>
            <a:pPr lvl="1"/>
            <a:r>
              <a:rPr lang="en-US" sz="2000" dirty="0" smtClean="0">
                <a:solidFill>
                  <a:srgbClr val="C00000"/>
                </a:solidFill>
              </a:rPr>
              <a:t>If </a:t>
            </a:r>
            <a:r>
              <a:rPr lang="en-US" sz="2000" dirty="0">
                <a:solidFill>
                  <a:srgbClr val="C00000"/>
                </a:solidFill>
              </a:rPr>
              <a:t>we do not have signed monthly timesheets for STFC employees involved in an H2020 project, those associated direct personnel costs could be deemed ineligible. </a:t>
            </a:r>
          </a:p>
          <a:p>
            <a:r>
              <a:rPr lang="en-US" sz="2000" dirty="0"/>
              <a:t>The report is in OBIEE/Oracle (MI STFC PA Projects/STFC Shared/STFC Projects – </a:t>
            </a:r>
            <a:r>
              <a:rPr lang="en-US" sz="2000" dirty="0" err="1"/>
              <a:t>Misc</a:t>
            </a:r>
            <a:r>
              <a:rPr lang="en-US" sz="2000" dirty="0"/>
              <a:t> Reports/H2020 Timesheets </a:t>
            </a:r>
            <a:r>
              <a:rPr lang="en-US" sz="2000" dirty="0" smtClean="0"/>
              <a:t>Form)</a:t>
            </a:r>
          </a:p>
          <a:p>
            <a:pPr lvl="1"/>
            <a:r>
              <a:rPr lang="en-US" sz="2000" dirty="0" smtClean="0"/>
              <a:t>Directly </a:t>
            </a:r>
            <a:r>
              <a:rPr lang="en-US" sz="2000" dirty="0"/>
              <a:t>links to OTL, </a:t>
            </a:r>
            <a:endParaRPr lang="en-US" sz="2000" dirty="0" smtClean="0"/>
          </a:p>
          <a:p>
            <a:pPr lvl="1"/>
            <a:r>
              <a:rPr lang="en-US" sz="2000" dirty="0" smtClean="0"/>
              <a:t>Must correctly </a:t>
            </a:r>
            <a:r>
              <a:rPr lang="en-US" sz="2000" dirty="0"/>
              <a:t>book your OTL on a weekly or at least monthly bases. </a:t>
            </a:r>
            <a:endParaRPr lang="en-US" sz="2000" dirty="0" smtClean="0"/>
          </a:p>
          <a:p>
            <a:pPr lvl="1"/>
            <a:r>
              <a:rPr lang="en-US" sz="2000" dirty="0" smtClean="0"/>
              <a:t>If </a:t>
            </a:r>
            <a:r>
              <a:rPr lang="en-US" sz="2000" dirty="0"/>
              <a:t>you are currently on automated OTL bookings please speak with your management accountant/OTL super user as you will need to come off it. </a:t>
            </a:r>
          </a:p>
          <a:p>
            <a:r>
              <a:rPr lang="en-US" sz="2000" dirty="0" smtClean="0"/>
              <a:t>All signed timesheets will need to be scanned and uploaded to the Timesheet repository in Share point. </a:t>
            </a:r>
          </a:p>
          <a:p>
            <a:pPr lvl="1"/>
            <a:r>
              <a:rPr lang="en-GB" sz="1800" dirty="0"/>
              <a:t>https://org.stfc.ac.uk/sites/Technology/H2020_admin/default.aspx</a:t>
            </a:r>
          </a:p>
        </p:txBody>
      </p:sp>
    </p:spTree>
    <p:extLst>
      <p:ext uri="{BB962C8B-B14F-4D97-AF65-F5344CB8AC3E}">
        <p14:creationId xmlns:p14="http://schemas.microsoft.com/office/powerpoint/2010/main" val="802254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H2020 Events/Training</a:t>
            </a:r>
            <a:endParaRPr lang="en-GB" dirty="0"/>
          </a:p>
        </p:txBody>
      </p:sp>
    </p:spTree>
    <p:extLst>
      <p:ext uri="{BB962C8B-B14F-4D97-AF65-F5344CB8AC3E}">
        <p14:creationId xmlns:p14="http://schemas.microsoft.com/office/powerpoint/2010/main" val="412194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783679"/>
          </a:xfrm>
        </p:spPr>
        <p:txBody>
          <a:bodyPr/>
          <a:lstStyle/>
          <a:p>
            <a:r>
              <a:rPr lang="en-GB" sz="3600" dirty="0" smtClean="0"/>
              <a:t>Upcoming H2020 Events</a:t>
            </a:r>
            <a:endParaRPr lang="en-GB" sz="3600" dirty="0"/>
          </a:p>
        </p:txBody>
      </p:sp>
      <p:sp>
        <p:nvSpPr>
          <p:cNvPr id="3" name="Content Placeholder 2"/>
          <p:cNvSpPr>
            <a:spLocks noGrp="1"/>
          </p:cNvSpPr>
          <p:nvPr>
            <p:ph idx="1"/>
          </p:nvPr>
        </p:nvSpPr>
        <p:spPr>
          <a:xfrm>
            <a:off x="467544" y="764704"/>
            <a:ext cx="8496944" cy="5832648"/>
          </a:xfrm>
        </p:spPr>
        <p:txBody>
          <a:bodyPr/>
          <a:lstStyle/>
          <a:p>
            <a:r>
              <a:rPr lang="en-GB" sz="2000" dirty="0" smtClean="0"/>
              <a:t>Internal:</a:t>
            </a:r>
          </a:p>
          <a:p>
            <a:pPr lvl="1"/>
            <a:r>
              <a:rPr lang="en-GB" sz="2000" dirty="0" smtClean="0"/>
              <a:t>H2020 Drop in sessions</a:t>
            </a:r>
          </a:p>
          <a:p>
            <a:pPr lvl="2"/>
            <a:r>
              <a:rPr lang="en-GB" sz="1800" dirty="0" smtClean="0"/>
              <a:t>Feb 17</a:t>
            </a:r>
            <a:r>
              <a:rPr lang="en-GB" sz="1800" baseline="30000" dirty="0" smtClean="0"/>
              <a:t>th</a:t>
            </a:r>
            <a:r>
              <a:rPr lang="en-GB" sz="1800" dirty="0" smtClean="0"/>
              <a:t>, March 15</a:t>
            </a:r>
            <a:r>
              <a:rPr lang="en-GB" sz="1800" baseline="30000" dirty="0" smtClean="0"/>
              <a:t>th</a:t>
            </a:r>
            <a:r>
              <a:rPr lang="en-GB" sz="1800" dirty="0" smtClean="0"/>
              <a:t>, April 13</a:t>
            </a:r>
            <a:r>
              <a:rPr lang="en-GB" sz="1800" baseline="30000" dirty="0" smtClean="0"/>
              <a:t>th</a:t>
            </a:r>
            <a:r>
              <a:rPr lang="en-GB" sz="1800" dirty="0" smtClean="0"/>
              <a:t>, 2016, R1 CRO3</a:t>
            </a:r>
          </a:p>
          <a:p>
            <a:pPr lvl="1"/>
            <a:r>
              <a:rPr lang="en-GB" sz="2000" dirty="0" smtClean="0"/>
              <a:t>H2020 Proposal Development workshop</a:t>
            </a:r>
          </a:p>
          <a:p>
            <a:pPr lvl="2"/>
            <a:r>
              <a:rPr lang="en-GB" sz="1800" dirty="0" smtClean="0"/>
              <a:t>Feb 23</a:t>
            </a:r>
            <a:r>
              <a:rPr lang="en-GB" sz="1800" baseline="30000" dirty="0" smtClean="0"/>
              <a:t>rd</a:t>
            </a:r>
            <a:r>
              <a:rPr lang="en-GB" sz="1800" dirty="0" smtClean="0"/>
              <a:t>, 2016, UKATC</a:t>
            </a:r>
          </a:p>
          <a:p>
            <a:r>
              <a:rPr lang="en-GB" sz="2000" dirty="0" smtClean="0"/>
              <a:t>External:</a:t>
            </a:r>
          </a:p>
          <a:p>
            <a:pPr lvl="1"/>
            <a:r>
              <a:rPr lang="en-US" sz="2000" dirty="0"/>
              <a:t>UKRO Workshop: 'EU Research and Innovation Funding: How to Best Engage</a:t>
            </a:r>
            <a:r>
              <a:rPr lang="en-US" sz="2000" dirty="0" smtClean="0"/>
              <a:t>?‘ </a:t>
            </a:r>
          </a:p>
          <a:p>
            <a:pPr lvl="2"/>
            <a:r>
              <a:rPr lang="en-US" sz="1800" dirty="0" smtClean="0"/>
              <a:t>March 14</a:t>
            </a:r>
            <a:r>
              <a:rPr lang="en-US" sz="1800" baseline="30000" dirty="0" smtClean="0"/>
              <a:t>th</a:t>
            </a:r>
            <a:r>
              <a:rPr lang="en-US" sz="1800" dirty="0" smtClean="0"/>
              <a:t>-15</a:t>
            </a:r>
            <a:r>
              <a:rPr lang="en-US" sz="1800" baseline="30000" dirty="0" smtClean="0"/>
              <a:t>th</a:t>
            </a:r>
            <a:r>
              <a:rPr lang="en-US" sz="1800" dirty="0" smtClean="0"/>
              <a:t>, 2016 , Brussels</a:t>
            </a:r>
          </a:p>
          <a:p>
            <a:pPr lvl="1"/>
            <a:r>
              <a:rPr lang="en-US" sz="2000" dirty="0" smtClean="0"/>
              <a:t>UKRO Information </a:t>
            </a:r>
            <a:r>
              <a:rPr lang="en-US" sz="2000" dirty="0"/>
              <a:t>Event: MSCA Research and Innovation Staff Exchange Action (RISE</a:t>
            </a:r>
            <a:r>
              <a:rPr lang="en-US" sz="2000" dirty="0" smtClean="0"/>
              <a:t>)</a:t>
            </a:r>
          </a:p>
          <a:p>
            <a:pPr lvl="2"/>
            <a:r>
              <a:rPr lang="en-US" sz="1800" dirty="0" smtClean="0"/>
              <a:t>Feb 19</a:t>
            </a:r>
            <a:r>
              <a:rPr lang="en-US" sz="1800" baseline="30000" dirty="0" smtClean="0"/>
              <a:t>th</a:t>
            </a:r>
            <a:r>
              <a:rPr lang="en-US" sz="1800" dirty="0"/>
              <a:t>, </a:t>
            </a:r>
            <a:r>
              <a:rPr lang="en-US" sz="1800" dirty="0" smtClean="0"/>
              <a:t>2016,  </a:t>
            </a:r>
            <a:r>
              <a:rPr lang="en-US" sz="1800" dirty="0"/>
              <a:t>University of West London </a:t>
            </a:r>
            <a:endParaRPr lang="en-US" sz="1800" dirty="0" smtClean="0"/>
          </a:p>
          <a:p>
            <a:pPr lvl="1"/>
            <a:r>
              <a:rPr lang="en-GB" sz="2000" dirty="0"/>
              <a:t>Energy Efficiency H2020 Calls </a:t>
            </a:r>
          </a:p>
          <a:p>
            <a:pPr lvl="2"/>
            <a:r>
              <a:rPr lang="en-GB" sz="1800" dirty="0"/>
              <a:t>March 21</a:t>
            </a:r>
            <a:r>
              <a:rPr lang="en-GB" sz="1800" baseline="30000" dirty="0"/>
              <a:t>st</a:t>
            </a:r>
            <a:r>
              <a:rPr lang="en-GB" sz="1800" dirty="0"/>
              <a:t>, 2016, Istanbul</a:t>
            </a:r>
            <a:endParaRPr lang="en-US" sz="1800" dirty="0"/>
          </a:p>
          <a:p>
            <a:pPr lvl="1"/>
            <a:r>
              <a:rPr lang="en-US" sz="2000" dirty="0" smtClean="0"/>
              <a:t>Bio-Based </a:t>
            </a:r>
            <a:r>
              <a:rPr lang="en-US" sz="2000" dirty="0"/>
              <a:t>Industries Joint Undertaking 2016 Info Day </a:t>
            </a:r>
            <a:endParaRPr lang="en-US" sz="2000" dirty="0" smtClean="0"/>
          </a:p>
          <a:p>
            <a:pPr lvl="2"/>
            <a:r>
              <a:rPr lang="en-US" sz="1800" dirty="0" smtClean="0"/>
              <a:t>April 21</a:t>
            </a:r>
            <a:r>
              <a:rPr lang="en-US" sz="1800" baseline="30000" dirty="0" smtClean="0"/>
              <a:t>st</a:t>
            </a:r>
            <a:r>
              <a:rPr lang="en-US" sz="1800" dirty="0" smtClean="0"/>
              <a:t>, 2016, Brussels</a:t>
            </a:r>
            <a:endParaRPr lang="en-GB" sz="1800" dirty="0" smtClean="0"/>
          </a:p>
        </p:txBody>
      </p:sp>
    </p:spTree>
    <p:extLst>
      <p:ext uri="{BB962C8B-B14F-4D97-AF65-F5344CB8AC3E}">
        <p14:creationId xmlns:p14="http://schemas.microsoft.com/office/powerpoint/2010/main" val="28154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pPr eaLnBrk="1" hangingPunct="1"/>
            <a:r>
              <a:rPr lang="en-US" altLang="en-US" dirty="0" smtClean="0">
                <a:solidFill>
                  <a:srgbClr val="3C8C93"/>
                </a:solidFill>
                <a:latin typeface="Calibri" pitchFamily="34" charset="0"/>
              </a:rPr>
              <a:t>H2020 Proposal Development </a:t>
            </a:r>
            <a:r>
              <a:rPr lang="en-US" altLang="en-US" sz="4000" dirty="0" smtClean="0">
                <a:solidFill>
                  <a:srgbClr val="3C8C93"/>
                </a:solidFill>
                <a:latin typeface="Calibri" pitchFamily="34" charset="0"/>
              </a:rPr>
              <a:t>Budgeting</a:t>
            </a:r>
          </a:p>
        </p:txBody>
      </p:sp>
      <p:sp>
        <p:nvSpPr>
          <p:cNvPr id="12291" name="Subtitle 2"/>
          <p:cNvSpPr>
            <a:spLocks noGrp="1"/>
          </p:cNvSpPr>
          <p:nvPr>
            <p:ph type="subTitle" idx="1"/>
          </p:nvPr>
        </p:nvSpPr>
        <p:spPr>
          <a:xfrm>
            <a:off x="1371600" y="3886200"/>
            <a:ext cx="6400800" cy="1054968"/>
          </a:xfrm>
        </p:spPr>
        <p:txBody>
          <a:bodyPr/>
          <a:lstStyle/>
          <a:p>
            <a:endParaRPr lang="en-US" altLang="en-US" sz="1600" dirty="0" smtClean="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85"/>
            <a:ext cx="9144000" cy="1143000"/>
          </a:xfrm>
        </p:spPr>
        <p:txBody>
          <a:bodyPr/>
          <a:lstStyle/>
          <a:p>
            <a:r>
              <a:rPr lang="en-GB" sz="3600" dirty="0" smtClean="0"/>
              <a:t>H2020 funding rates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val="484505058"/>
              </p:ext>
            </p:extLst>
          </p:nvPr>
        </p:nvGraphicFramePr>
        <p:xfrm>
          <a:off x="683567" y="1340768"/>
          <a:ext cx="7848873" cy="1529080"/>
        </p:xfrm>
        <a:graphic>
          <a:graphicData uri="http://schemas.openxmlformats.org/drawingml/2006/table">
            <a:tbl>
              <a:tblPr firstRow="1" bandRow="1">
                <a:tableStyleId>{21E4AEA4-8DFA-4A89-87EB-49C32662AFE0}</a:tableStyleId>
              </a:tblPr>
              <a:tblGrid>
                <a:gridCol w="2616291"/>
                <a:gridCol w="2616291"/>
                <a:gridCol w="2616291"/>
              </a:tblGrid>
              <a:tr h="370840">
                <a:tc gridSpan="3">
                  <a:txBody>
                    <a:bodyPr/>
                    <a:lstStyle/>
                    <a:p>
                      <a:pPr algn="ctr"/>
                      <a:r>
                        <a:rPr lang="en-GB" sz="1600" dirty="0" smtClean="0"/>
                        <a:t>Reimbursement rates</a:t>
                      </a:r>
                      <a:endParaRPr lang="en-GB" sz="1600" dirty="0"/>
                    </a:p>
                  </a:txBody>
                  <a:tcPr/>
                </a:tc>
                <a:tc hMerge="1">
                  <a:txBody>
                    <a:bodyPr/>
                    <a:lstStyle/>
                    <a:p>
                      <a:endParaRPr lang="en-GB" dirty="0"/>
                    </a:p>
                  </a:txBody>
                  <a:tcPr/>
                </a:tc>
                <a:tc hMerge="1">
                  <a:txBody>
                    <a:bodyPr/>
                    <a:lstStyle/>
                    <a:p>
                      <a:endParaRPr lang="en-GB" dirty="0"/>
                    </a:p>
                  </a:txBody>
                  <a:tcPr/>
                </a:tc>
              </a:tr>
              <a:tr h="370840">
                <a:tc>
                  <a:txBody>
                    <a:bodyPr/>
                    <a:lstStyle/>
                    <a:p>
                      <a:r>
                        <a:rPr lang="en-GB" sz="1600" dirty="0" smtClean="0"/>
                        <a:t>Research</a:t>
                      </a:r>
                      <a:r>
                        <a:rPr lang="en-GB" sz="1600" baseline="0" dirty="0" smtClean="0"/>
                        <a:t> and Innovation Actions</a:t>
                      </a:r>
                      <a:endParaRPr lang="en-GB" sz="1600" dirty="0"/>
                    </a:p>
                  </a:txBody>
                  <a:tcPr/>
                </a:tc>
                <a:tc>
                  <a:txBody>
                    <a:bodyPr/>
                    <a:lstStyle/>
                    <a:p>
                      <a:r>
                        <a:rPr lang="en-GB" sz="1600" dirty="0" smtClean="0"/>
                        <a:t>100% of eligible costs</a:t>
                      </a:r>
                      <a:endParaRPr lang="en-GB" sz="1600" dirty="0"/>
                    </a:p>
                  </a:txBody>
                  <a:tcPr/>
                </a:tc>
                <a:tc>
                  <a:txBody>
                    <a:bodyPr/>
                    <a:lstStyle/>
                    <a:p>
                      <a:r>
                        <a:rPr lang="en-GB" sz="1600" dirty="0" smtClean="0"/>
                        <a:t>Up to maximum grant amount</a:t>
                      </a:r>
                      <a:endParaRPr lang="en-GB" sz="1600" dirty="0"/>
                    </a:p>
                  </a:txBody>
                  <a:tcPr/>
                </a:tc>
              </a:tr>
              <a:tr h="370840">
                <a:tc>
                  <a:txBody>
                    <a:bodyPr/>
                    <a:lstStyle/>
                    <a:p>
                      <a:r>
                        <a:rPr lang="en-GB" sz="1600" dirty="0" smtClean="0"/>
                        <a:t>Innovation Action</a:t>
                      </a:r>
                      <a:endParaRPr lang="en-GB" sz="1600" dirty="0"/>
                    </a:p>
                  </a:txBody>
                  <a:tcPr/>
                </a:tc>
                <a:tc>
                  <a:txBody>
                    <a:bodyPr/>
                    <a:lstStyle/>
                    <a:p>
                      <a:r>
                        <a:rPr lang="en-GB" sz="1600" dirty="0" smtClean="0"/>
                        <a:t>100% of eligible costs</a:t>
                      </a:r>
                      <a:endParaRPr lang="en-GB" sz="1600" dirty="0"/>
                    </a:p>
                  </a:txBody>
                  <a:tcPr/>
                </a:tc>
                <a:tc>
                  <a:txBody>
                    <a:bodyPr/>
                    <a:lstStyle/>
                    <a:p>
                      <a:r>
                        <a:rPr lang="en-GB" sz="1600" dirty="0" smtClean="0"/>
                        <a:t>Up to maximum grant amount</a:t>
                      </a:r>
                      <a:endParaRPr lang="en-GB" sz="16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78104731"/>
              </p:ext>
            </p:extLst>
          </p:nvPr>
        </p:nvGraphicFramePr>
        <p:xfrm>
          <a:off x="1691680" y="3429000"/>
          <a:ext cx="6096000" cy="741680"/>
        </p:xfrm>
        <a:graphic>
          <a:graphicData uri="http://schemas.openxmlformats.org/drawingml/2006/table">
            <a:tbl>
              <a:tblPr firstRow="1" bandRow="1">
                <a:tableStyleId>{21E4AEA4-8DFA-4A89-87EB-49C32662AFE0}</a:tableStyleId>
              </a:tblPr>
              <a:tblGrid>
                <a:gridCol w="6096000"/>
              </a:tblGrid>
              <a:tr h="370840">
                <a:tc>
                  <a:txBody>
                    <a:bodyPr/>
                    <a:lstStyle/>
                    <a:p>
                      <a:pPr algn="ctr"/>
                      <a:r>
                        <a:rPr lang="en-GB" sz="1600" dirty="0" smtClean="0"/>
                        <a:t>Indirect Costs</a:t>
                      </a:r>
                      <a:endParaRPr lang="en-GB" sz="1600" dirty="0"/>
                    </a:p>
                  </a:txBody>
                  <a:tcPr/>
                </a:tc>
              </a:tr>
              <a:tr h="370840">
                <a:tc>
                  <a:txBody>
                    <a:bodyPr/>
                    <a:lstStyle/>
                    <a:p>
                      <a:pPr algn="ctr"/>
                      <a:r>
                        <a:rPr lang="en-GB" sz="1600" dirty="0" smtClean="0"/>
                        <a:t>25% flat rate of eligible costs</a:t>
                      </a:r>
                      <a:endParaRPr lang="en-GB" sz="1600" dirty="0"/>
                    </a:p>
                  </a:txBody>
                  <a:tcPr/>
                </a:tc>
              </a:tr>
            </a:tbl>
          </a:graphicData>
        </a:graphic>
      </p:graphicFrame>
    </p:spTree>
    <p:extLst>
      <p:ext uri="{BB962C8B-B14F-4D97-AF65-F5344CB8AC3E}">
        <p14:creationId xmlns:p14="http://schemas.microsoft.com/office/powerpoint/2010/main" val="4067953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3375"/>
            <a:ext cx="9144000" cy="647353"/>
          </a:xfrm>
        </p:spPr>
        <p:txBody>
          <a:bodyPr/>
          <a:lstStyle/>
          <a:p>
            <a:r>
              <a:rPr lang="en-US" sz="3600" dirty="0"/>
              <a:t>Questions to ask yourself before you start</a:t>
            </a:r>
            <a:r>
              <a:rPr lang="en-US" dirty="0"/>
              <a:t/>
            </a:r>
            <a:br>
              <a:rPr lang="en-US" dirty="0"/>
            </a:br>
            <a:endParaRPr lang="en-GB" dirty="0"/>
          </a:p>
        </p:txBody>
      </p:sp>
      <p:sp>
        <p:nvSpPr>
          <p:cNvPr id="3" name="Content Placeholder 2"/>
          <p:cNvSpPr>
            <a:spLocks noGrp="1"/>
          </p:cNvSpPr>
          <p:nvPr>
            <p:ph idx="1"/>
          </p:nvPr>
        </p:nvSpPr>
        <p:spPr>
          <a:xfrm>
            <a:off x="323528" y="692696"/>
            <a:ext cx="8496944" cy="6048672"/>
          </a:xfrm>
        </p:spPr>
        <p:txBody>
          <a:bodyPr/>
          <a:lstStyle/>
          <a:p>
            <a:r>
              <a:rPr lang="en-US" sz="1800" dirty="0">
                <a:solidFill>
                  <a:schemeClr val="accent2">
                    <a:lumMod val="75000"/>
                  </a:schemeClr>
                </a:solidFill>
              </a:rPr>
              <a:t>Do you really want to be involved in the </a:t>
            </a:r>
            <a:r>
              <a:rPr lang="en-US" sz="1800" dirty="0" smtClean="0">
                <a:solidFill>
                  <a:schemeClr val="accent2">
                    <a:lumMod val="75000"/>
                  </a:schemeClr>
                </a:solidFill>
              </a:rPr>
              <a:t>project from a scientific point of view?</a:t>
            </a:r>
            <a:endParaRPr lang="en-US" sz="1800" dirty="0">
              <a:solidFill>
                <a:schemeClr val="accent2">
                  <a:lumMod val="75000"/>
                </a:schemeClr>
              </a:solidFill>
            </a:endParaRPr>
          </a:p>
          <a:p>
            <a:r>
              <a:rPr lang="en-US" sz="1800" dirty="0">
                <a:solidFill>
                  <a:schemeClr val="accent2">
                    <a:lumMod val="75000"/>
                  </a:schemeClr>
                </a:solidFill>
              </a:rPr>
              <a:t>Is it aligned with STFC and or department aims and objectives</a:t>
            </a:r>
            <a:r>
              <a:rPr lang="en-US" sz="1800" dirty="0" smtClean="0">
                <a:solidFill>
                  <a:schemeClr val="accent2">
                    <a:lumMod val="75000"/>
                  </a:schemeClr>
                </a:solidFill>
              </a:rPr>
              <a:t>?</a:t>
            </a:r>
          </a:p>
          <a:p>
            <a:pPr marL="0" indent="0">
              <a:buNone/>
            </a:pPr>
            <a:endParaRPr lang="en-US" sz="1800" dirty="0">
              <a:solidFill>
                <a:schemeClr val="accent2">
                  <a:lumMod val="75000"/>
                </a:schemeClr>
              </a:solidFill>
            </a:endParaRPr>
          </a:p>
          <a:p>
            <a:r>
              <a:rPr lang="en-US" sz="1600" dirty="0" smtClean="0"/>
              <a:t>Do you understand what the call requires?</a:t>
            </a:r>
          </a:p>
          <a:p>
            <a:pPr lvl="1"/>
            <a:r>
              <a:rPr lang="en-US" sz="1600" dirty="0" smtClean="0"/>
              <a:t>attend </a:t>
            </a:r>
            <a:r>
              <a:rPr lang="en-US" sz="1600" dirty="0"/>
              <a:t>information </a:t>
            </a:r>
            <a:r>
              <a:rPr lang="en-US" sz="1600" dirty="0" smtClean="0"/>
              <a:t>sessions, talk </a:t>
            </a:r>
            <a:r>
              <a:rPr lang="en-US" sz="1600" dirty="0"/>
              <a:t>to </a:t>
            </a:r>
            <a:r>
              <a:rPr lang="en-US" sz="1600" dirty="0" smtClean="0"/>
              <a:t>colleagues, </a:t>
            </a:r>
            <a:r>
              <a:rPr lang="en-US" sz="1600" dirty="0" err="1" smtClean="0"/>
              <a:t>utilise</a:t>
            </a:r>
            <a:r>
              <a:rPr lang="en-US" sz="1600" dirty="0" smtClean="0"/>
              <a:t> specialist support, read </a:t>
            </a:r>
            <a:r>
              <a:rPr lang="en-US" sz="1600" dirty="0"/>
              <a:t>the </a:t>
            </a:r>
            <a:r>
              <a:rPr lang="en-US" sz="1600" dirty="0" smtClean="0"/>
              <a:t>guides.</a:t>
            </a:r>
            <a:endParaRPr lang="en-US" sz="1600" dirty="0"/>
          </a:p>
          <a:p>
            <a:r>
              <a:rPr lang="en-US" sz="1600" dirty="0" smtClean="0"/>
              <a:t>Do you have clear expectations from the coordinator as too what they expect you to deliver and when?</a:t>
            </a:r>
          </a:p>
          <a:p>
            <a:r>
              <a:rPr lang="en-US" sz="1600" dirty="0" smtClean="0"/>
              <a:t>What </a:t>
            </a:r>
            <a:r>
              <a:rPr lang="en-US" sz="1600" dirty="0"/>
              <a:t>skills are needed to address the call </a:t>
            </a:r>
            <a:r>
              <a:rPr lang="en-US" sz="1600" dirty="0" smtClean="0"/>
              <a:t>specifics you have been asked to focus on?</a:t>
            </a:r>
          </a:p>
          <a:p>
            <a:pPr lvl="1"/>
            <a:r>
              <a:rPr lang="en-US" sz="1400" dirty="0" smtClean="0"/>
              <a:t>List </a:t>
            </a:r>
            <a:r>
              <a:rPr lang="en-US" sz="1400" dirty="0"/>
              <a:t>skill of possible </a:t>
            </a:r>
            <a:r>
              <a:rPr lang="en-US" sz="1400" dirty="0" smtClean="0"/>
              <a:t>team members </a:t>
            </a:r>
            <a:r>
              <a:rPr lang="en-US" sz="1400" dirty="0"/>
              <a:t>and match with the call </a:t>
            </a:r>
            <a:r>
              <a:rPr lang="en-US" sz="1400" dirty="0" smtClean="0"/>
              <a:t>requirements. </a:t>
            </a:r>
          </a:p>
          <a:p>
            <a:pPr lvl="1"/>
            <a:r>
              <a:rPr lang="en-US" sz="1400" dirty="0" smtClean="0"/>
              <a:t>Look </a:t>
            </a:r>
            <a:r>
              <a:rPr lang="en-US" sz="1400" dirty="0"/>
              <a:t>for gaps in the skill </a:t>
            </a:r>
            <a:r>
              <a:rPr lang="en-US" sz="1400" dirty="0" smtClean="0"/>
              <a:t>set.</a:t>
            </a:r>
          </a:p>
          <a:p>
            <a:r>
              <a:rPr lang="en-US" sz="1600" dirty="0" smtClean="0"/>
              <a:t>What research related resources are required?</a:t>
            </a:r>
          </a:p>
          <a:p>
            <a:pPr lvl="1"/>
            <a:r>
              <a:rPr lang="en-US" sz="1400" dirty="0" smtClean="0"/>
              <a:t>List all the resources that are available and match with the  resources needed to undertake the work you have been asked to do.</a:t>
            </a:r>
          </a:p>
          <a:p>
            <a:pPr lvl="1"/>
            <a:r>
              <a:rPr lang="en-US" sz="1400" dirty="0" smtClean="0"/>
              <a:t>Look for gaps. </a:t>
            </a:r>
          </a:p>
          <a:p>
            <a:r>
              <a:rPr lang="en-US" sz="1600" dirty="0" smtClean="0"/>
              <a:t>If in-house resources/facilities are needed ,e.g. machine shop, will they have the resources, or is an external provider required?</a:t>
            </a:r>
          </a:p>
          <a:p>
            <a:r>
              <a:rPr lang="en-US" sz="1600" dirty="0" smtClean="0"/>
              <a:t>If you need to use an external supplier, what will you need them to do exactly? </a:t>
            </a:r>
          </a:p>
          <a:p>
            <a:pPr lvl="1"/>
            <a:r>
              <a:rPr lang="en-US" sz="1400" dirty="0" smtClean="0"/>
              <a:t>Difference between a subcontract and a contract</a:t>
            </a:r>
          </a:p>
          <a:p>
            <a:endParaRPr lang="en-GB" dirty="0"/>
          </a:p>
        </p:txBody>
      </p:sp>
    </p:spTree>
    <p:extLst>
      <p:ext uri="{BB962C8B-B14F-4D97-AF65-F5344CB8AC3E}">
        <p14:creationId xmlns:p14="http://schemas.microsoft.com/office/powerpoint/2010/main" val="1775083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most common types </a:t>
            </a:r>
            <a:r>
              <a:rPr lang="en-US" sz="3600" dirty="0"/>
              <a:t>of eligible personnel </a:t>
            </a:r>
            <a:r>
              <a:rPr lang="en-US" sz="3600" dirty="0" smtClean="0"/>
              <a:t>costs*</a:t>
            </a:r>
            <a:r>
              <a:rPr lang="en-US" sz="3600" dirty="0"/>
              <a:t/>
            </a:r>
            <a:br>
              <a:rPr lang="en-US" sz="3600" dirty="0"/>
            </a:br>
            <a:endParaRPr lang="en-GB"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7523005"/>
              </p:ext>
            </p:extLst>
          </p:nvPr>
        </p:nvGraphicFramePr>
        <p:xfrm>
          <a:off x="179512" y="1340768"/>
          <a:ext cx="8821391" cy="2999740"/>
        </p:xfrm>
        <a:graphic>
          <a:graphicData uri="http://schemas.openxmlformats.org/drawingml/2006/table">
            <a:tbl>
              <a:tblPr firstRow="1" bandRow="1">
                <a:tableStyleId>{21E4AEA4-8DFA-4A89-87EB-49C32662AFE0}</a:tableStyleId>
              </a:tblPr>
              <a:tblGrid>
                <a:gridCol w="1850359"/>
                <a:gridCol w="1742758"/>
                <a:gridCol w="1742758"/>
                <a:gridCol w="1742758"/>
                <a:gridCol w="1742758"/>
              </a:tblGrid>
              <a:tr h="370840">
                <a:tc>
                  <a:txBody>
                    <a:bodyPr/>
                    <a:lstStyle/>
                    <a:p>
                      <a:pPr algn="ctr">
                        <a:lnSpc>
                          <a:spcPct val="115000"/>
                        </a:lnSpc>
                        <a:spcAft>
                          <a:spcPts val="0"/>
                        </a:spcAft>
                      </a:pPr>
                      <a:r>
                        <a:rPr lang="en-GB" sz="1050" dirty="0">
                          <a:effectLst/>
                        </a:rPr>
                        <a:t>Personnel Category</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a:effectLst/>
                        </a:rPr>
                        <a:t>Description of Category</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a:effectLst/>
                        </a:rPr>
                        <a:t>Financial Rules</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a:effectLst/>
                        </a:rPr>
                        <a:t>Included in Indirect Cost calculation</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a:effectLst/>
                        </a:rPr>
                        <a:t>Time Recording </a:t>
                      </a:r>
                      <a:endParaRPr lang="en-GB" sz="1100" dirty="0">
                        <a:effectLst/>
                        <a:latin typeface="Calibri"/>
                        <a:ea typeface="Calibri"/>
                        <a:cs typeface="Times New Roman"/>
                      </a:endParaRPr>
                    </a:p>
                  </a:txBody>
                  <a:tcPr marL="68580" marR="68580" marT="0" marB="0"/>
                </a:tc>
              </a:tr>
              <a:tr h="370840">
                <a:tc>
                  <a:txBody>
                    <a:bodyPr/>
                    <a:lstStyle/>
                    <a:p>
                      <a:pPr algn="ctr">
                        <a:lnSpc>
                          <a:spcPct val="115000"/>
                        </a:lnSpc>
                        <a:spcAft>
                          <a:spcPts val="0"/>
                        </a:spcAft>
                      </a:pPr>
                      <a:r>
                        <a:rPr lang="en-GB" sz="1000" b="1" dirty="0">
                          <a:effectLst/>
                        </a:rPr>
                        <a:t>Employee</a:t>
                      </a:r>
                      <a:endParaRPr lang="en-GB" sz="1100" b="1"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en-GB" sz="1000">
                          <a:effectLst/>
                        </a:rPr>
                        <a:t>Includes permanent, temporary or fixed term employment contracts</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a:effectLst/>
                        </a:rPr>
                        <a:t>Beneficiaries’ normal salary rate, based on the employees’ qualifications and experiences.</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Yes</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a:effectLst/>
                        </a:rPr>
                        <a:t>Actual time spent on the project must be recorded in OTL.</a:t>
                      </a:r>
                      <a:endParaRPr lang="en-GB" sz="1100">
                        <a:effectLst/>
                        <a:latin typeface="Calibri"/>
                        <a:ea typeface="Calibri"/>
                        <a:cs typeface="Times New Roman"/>
                      </a:endParaRPr>
                    </a:p>
                  </a:txBody>
                  <a:tcPr marL="68580" marR="68580" marT="0" marB="0"/>
                </a:tc>
              </a:tr>
              <a:tr h="370840">
                <a:tc>
                  <a:txBody>
                    <a:bodyPr/>
                    <a:lstStyle/>
                    <a:p>
                      <a:pPr algn="ctr">
                        <a:lnSpc>
                          <a:spcPct val="115000"/>
                        </a:lnSpc>
                        <a:spcAft>
                          <a:spcPts val="0"/>
                        </a:spcAft>
                      </a:pPr>
                      <a:r>
                        <a:rPr lang="en-GB" sz="1000" b="1" dirty="0">
                          <a:effectLst/>
                        </a:rPr>
                        <a:t>Natural persons hired by the STFC  other than an employment contract</a:t>
                      </a:r>
                      <a:endParaRPr lang="en-GB" sz="1100" b="1"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en-GB" sz="1000">
                          <a:effectLst/>
                        </a:rPr>
                        <a:t>e.g. sole trader, self-employed person, freelancer, independent consultant</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a:effectLst/>
                        </a:rPr>
                        <a:t>Costs are not significantly different from an employee performing similar tasks.</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Yes</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dirty="0">
                          <a:effectLst/>
                        </a:rPr>
                        <a:t>Actual time spent on the project must be recorded in </a:t>
                      </a:r>
                      <a:r>
                        <a:rPr lang="en-GB" sz="1000" dirty="0" smtClean="0">
                          <a:effectLst/>
                        </a:rPr>
                        <a:t>OTL</a:t>
                      </a:r>
                      <a:r>
                        <a:rPr lang="en-GB" sz="1000" baseline="0" dirty="0" smtClean="0">
                          <a:effectLst/>
                        </a:rPr>
                        <a:t> (in our current OTL set up this maybe problematic).</a:t>
                      </a:r>
                      <a:endParaRPr lang="en-GB" sz="1100" dirty="0">
                        <a:effectLst/>
                        <a:latin typeface="Calibri"/>
                        <a:ea typeface="Calibri"/>
                        <a:cs typeface="Times New Roman"/>
                      </a:endParaRPr>
                    </a:p>
                  </a:txBody>
                  <a:tcPr marL="68580" marR="68580" marT="0" marB="0"/>
                </a:tc>
              </a:tr>
              <a:tr h="370840">
                <a:tc>
                  <a:txBody>
                    <a:bodyPr/>
                    <a:lstStyle/>
                    <a:p>
                      <a:pPr algn="ctr">
                        <a:lnSpc>
                          <a:spcPct val="115000"/>
                        </a:lnSpc>
                        <a:spcAft>
                          <a:spcPts val="0"/>
                        </a:spcAft>
                      </a:pPr>
                      <a:r>
                        <a:rPr lang="en-GB" sz="1000" b="1" dirty="0">
                          <a:effectLst/>
                        </a:rPr>
                        <a:t>Subcontract</a:t>
                      </a:r>
                      <a:endParaRPr lang="en-GB" sz="1100" b="1"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en-GB" sz="1000" dirty="0">
                          <a:effectLst/>
                        </a:rPr>
                        <a:t>Purchase of service  e.g. use of agency staff, personal service company</a:t>
                      </a:r>
                      <a:endParaRPr lang="en-GB" sz="1100" dirty="0">
                        <a:effectLst/>
                      </a:endParaRPr>
                    </a:p>
                    <a:p>
                      <a:pPr marL="342900" lvl="0" indent="-342900">
                        <a:lnSpc>
                          <a:spcPct val="115000"/>
                        </a:lnSpc>
                        <a:spcAft>
                          <a:spcPts val="0"/>
                        </a:spcAft>
                        <a:buFont typeface="Calibri"/>
                        <a:buChar char="-"/>
                      </a:pPr>
                      <a:r>
                        <a:rPr lang="en-GB" sz="1000" dirty="0">
                          <a:effectLst/>
                        </a:rPr>
                        <a:t>Considered to be a Third party </a:t>
                      </a:r>
                      <a:endParaRPr lang="en-GB" sz="11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Calibri"/>
                        <a:buChar char="-"/>
                      </a:pPr>
                      <a:r>
                        <a:rPr lang="en-GB" sz="1000">
                          <a:effectLst/>
                        </a:rPr>
                        <a:t>Best value for money.  </a:t>
                      </a:r>
                      <a:endParaRPr lang="en-GB" sz="1100">
                        <a:effectLst/>
                      </a:endParaRPr>
                    </a:p>
                    <a:p>
                      <a:pPr marL="342900" lvl="0" indent="-342900">
                        <a:lnSpc>
                          <a:spcPct val="115000"/>
                        </a:lnSpc>
                        <a:spcAft>
                          <a:spcPts val="0"/>
                        </a:spcAft>
                        <a:buFont typeface="Calibri"/>
                        <a:buChar char="-"/>
                      </a:pPr>
                      <a:r>
                        <a:rPr lang="en-GB" sz="1000">
                          <a:effectLst/>
                        </a:rPr>
                        <a:t>Work is described in the Grant Agreement </a:t>
                      </a:r>
                      <a:endParaRPr lang="en-GB" sz="1100">
                        <a:effectLst/>
                      </a:endParaRPr>
                    </a:p>
                    <a:p>
                      <a:pPr marL="342900" lvl="0" indent="-342900">
                        <a:lnSpc>
                          <a:spcPct val="115000"/>
                        </a:lnSpc>
                        <a:spcAft>
                          <a:spcPts val="0"/>
                        </a:spcAft>
                        <a:buFont typeface="Calibri"/>
                        <a:buChar char="-"/>
                      </a:pPr>
                      <a:r>
                        <a:rPr lang="en-GB" sz="1000">
                          <a:effectLst/>
                        </a:rPr>
                        <a:t>Charge commercial rate and include VAT.</a:t>
                      </a:r>
                      <a:endParaRPr lang="en-GB" sz="1100">
                        <a:effectLst/>
                      </a:endParaRPr>
                    </a:p>
                    <a:p>
                      <a:pPr marL="200660">
                        <a:lnSpc>
                          <a:spcPct val="115000"/>
                        </a:lnSpc>
                        <a:spcAft>
                          <a:spcPts val="0"/>
                        </a:spcAft>
                      </a:pPr>
                      <a:r>
                        <a:rPr lang="en-GB" sz="1000">
                          <a:effectLst/>
                        </a:rPr>
                        <a:t> </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dirty="0">
                          <a:effectLst/>
                        </a:rPr>
                        <a:t>No</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000" dirty="0">
                          <a:effectLst/>
                        </a:rPr>
                        <a:t>No time recorded by the beneficiary.</a:t>
                      </a:r>
                      <a:endParaRPr lang="en-GB" sz="1100" dirty="0">
                        <a:effectLst/>
                        <a:latin typeface="Calibri"/>
                        <a:ea typeface="Calibri"/>
                        <a:cs typeface="Times New Roman"/>
                      </a:endParaRPr>
                    </a:p>
                  </a:txBody>
                  <a:tcPr marL="68580" marR="68580" marT="0" marB="0"/>
                </a:tc>
              </a:tr>
            </a:tbl>
          </a:graphicData>
        </a:graphic>
      </p:graphicFrame>
      <p:sp>
        <p:nvSpPr>
          <p:cNvPr id="7" name="TextBox 6"/>
          <p:cNvSpPr txBox="1"/>
          <p:nvPr/>
        </p:nvSpPr>
        <p:spPr>
          <a:xfrm>
            <a:off x="323528" y="4473555"/>
            <a:ext cx="8640960" cy="1077218"/>
          </a:xfrm>
          <a:prstGeom prst="rect">
            <a:avLst/>
          </a:prstGeom>
          <a:noFill/>
        </p:spPr>
        <p:txBody>
          <a:bodyPr wrap="square" rtlCol="0">
            <a:spAutoFit/>
          </a:bodyPr>
          <a:lstStyle/>
          <a:p>
            <a:pPr marL="285750" indent="-285750">
              <a:buFont typeface="Wingdings" panose="05000000000000000000" pitchFamily="2" charset="2"/>
              <a:buChar char="v"/>
            </a:pPr>
            <a:r>
              <a:rPr lang="en-GB" sz="1600" dirty="0" smtClean="0">
                <a:solidFill>
                  <a:srgbClr val="C00000"/>
                </a:solidFill>
              </a:rPr>
              <a:t>If you have not included subcontracting in your original budget, and as such it is not included in the budget in the Grant Agreement (GA), any costs that fit into this category occurring during the project duration will be deemed </a:t>
            </a:r>
            <a:r>
              <a:rPr lang="en-GB" sz="1600" b="1" dirty="0" smtClean="0">
                <a:solidFill>
                  <a:srgbClr val="C00000"/>
                </a:solidFill>
              </a:rPr>
              <a:t>ineligible**</a:t>
            </a:r>
            <a:r>
              <a:rPr lang="en-GB" sz="1600" dirty="0" smtClean="0">
                <a:solidFill>
                  <a:srgbClr val="C00000"/>
                </a:solidFill>
              </a:rPr>
              <a:t>. </a:t>
            </a:r>
          </a:p>
          <a:p>
            <a:pPr marL="285750" indent="-285750">
              <a:buFontTx/>
              <a:buChar char="-"/>
            </a:pPr>
            <a:endParaRPr lang="en-GB" sz="1600" dirty="0"/>
          </a:p>
        </p:txBody>
      </p:sp>
      <p:sp>
        <p:nvSpPr>
          <p:cNvPr id="8" name="Rounded Rectangle 7"/>
          <p:cNvSpPr/>
          <p:nvPr/>
        </p:nvSpPr>
        <p:spPr bwMode="auto">
          <a:xfrm>
            <a:off x="35496" y="6109988"/>
            <a:ext cx="6480720" cy="63138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GB" sz="1200" dirty="0">
                <a:solidFill>
                  <a:srgbClr val="000000"/>
                </a:solidFill>
              </a:rPr>
              <a:t>*</a:t>
            </a:r>
            <a:r>
              <a:rPr lang="en-GB" sz="1150" dirty="0">
                <a:solidFill>
                  <a:srgbClr val="000000"/>
                </a:solidFill>
              </a:rPr>
              <a:t>For a full list see the H2020 Factsheet </a:t>
            </a:r>
            <a:r>
              <a:rPr lang="en-GB" sz="1150" i="1" dirty="0">
                <a:solidFill>
                  <a:srgbClr val="000000"/>
                </a:solidFill>
              </a:rPr>
              <a:t>Types of personnel costs eligible under H2020.</a:t>
            </a:r>
          </a:p>
          <a:p>
            <a:pPr lvl="0"/>
            <a:r>
              <a:rPr lang="en-GB" sz="1150" i="1" dirty="0">
                <a:solidFill>
                  <a:srgbClr val="000000"/>
                </a:solidFill>
              </a:rPr>
              <a:t>** </a:t>
            </a:r>
            <a:r>
              <a:rPr lang="en-GB" sz="1150" dirty="0">
                <a:solidFill>
                  <a:srgbClr val="000000"/>
                </a:solidFill>
              </a:rPr>
              <a:t>In exceptional circumstance it may be possible to amend the GA to allow </a:t>
            </a:r>
            <a:r>
              <a:rPr lang="en-GB" sz="1150" dirty="0" smtClean="0">
                <a:solidFill>
                  <a:srgbClr val="000000"/>
                </a:solidFill>
              </a:rPr>
              <a:t>subcontracting. This requires EC Project Officer approval and it is not guaranteed. </a:t>
            </a:r>
            <a:endParaRPr lang="en-GB" sz="1150" dirty="0">
              <a:solidFill>
                <a:srgbClr val="000000"/>
              </a:solidFill>
            </a:endParaRPr>
          </a:p>
        </p:txBody>
      </p:sp>
    </p:spTree>
    <p:extLst>
      <p:ext uri="{BB962C8B-B14F-4D97-AF65-F5344CB8AC3E}">
        <p14:creationId xmlns:p14="http://schemas.microsoft.com/office/powerpoint/2010/main" val="2089591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4000" cy="575345"/>
          </a:xfrm>
        </p:spPr>
        <p:txBody>
          <a:bodyPr/>
          <a:lstStyle/>
          <a:p>
            <a:r>
              <a:rPr lang="en-US" sz="3600" dirty="0"/>
              <a:t>R</a:t>
            </a:r>
            <a:r>
              <a:rPr lang="en-US" sz="3600" dirty="0" smtClean="0"/>
              <a:t>esearch </a:t>
            </a:r>
            <a:r>
              <a:rPr lang="en-US" sz="3600" dirty="0"/>
              <a:t>related </a:t>
            </a:r>
            <a:r>
              <a:rPr lang="en-US" sz="3600" dirty="0" smtClean="0"/>
              <a:t>expenses </a:t>
            </a:r>
            <a:r>
              <a:rPr lang="en-US" sz="3600" dirty="0" err="1" smtClean="0"/>
              <a:t>con’t</a:t>
            </a:r>
            <a:endParaRPr lang="en-GB" sz="2800" dirty="0"/>
          </a:p>
        </p:txBody>
      </p:sp>
      <p:sp>
        <p:nvSpPr>
          <p:cNvPr id="3" name="Content Placeholder 2"/>
          <p:cNvSpPr>
            <a:spLocks noGrp="1"/>
          </p:cNvSpPr>
          <p:nvPr>
            <p:ph sz="half" idx="1"/>
          </p:nvPr>
        </p:nvSpPr>
        <p:spPr>
          <a:xfrm>
            <a:off x="107504" y="908720"/>
            <a:ext cx="7990656" cy="360040"/>
          </a:xfrm>
        </p:spPr>
        <p:txBody>
          <a:bodyPr/>
          <a:lstStyle/>
          <a:p>
            <a:r>
              <a:rPr lang="en-US" sz="1600" dirty="0" smtClean="0"/>
              <a:t>Research Related Expenses*</a:t>
            </a:r>
          </a:p>
          <a:p>
            <a:pPr marL="457200" lvl="1"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922602445"/>
              </p:ext>
            </p:extLst>
          </p:nvPr>
        </p:nvGraphicFramePr>
        <p:xfrm>
          <a:off x="323528" y="1340768"/>
          <a:ext cx="8640960" cy="4608513"/>
        </p:xfrm>
        <a:graphic>
          <a:graphicData uri="http://schemas.openxmlformats.org/drawingml/2006/table">
            <a:tbl>
              <a:tblPr firstRow="1" bandRow="1">
                <a:tableStyleId>{21E4AEA4-8DFA-4A89-87EB-49C32662AFE0}</a:tableStyleId>
              </a:tblPr>
              <a:tblGrid>
                <a:gridCol w="4320480"/>
                <a:gridCol w="4320480"/>
              </a:tblGrid>
              <a:tr h="387819">
                <a:tc>
                  <a:txBody>
                    <a:bodyPr/>
                    <a:lstStyle/>
                    <a:p>
                      <a:r>
                        <a:rPr lang="en-GB" dirty="0" smtClean="0"/>
                        <a:t>Item</a:t>
                      </a:r>
                      <a:endParaRPr lang="en-GB" dirty="0"/>
                    </a:p>
                  </a:txBody>
                  <a:tcPr/>
                </a:tc>
                <a:tc>
                  <a:txBody>
                    <a:bodyPr/>
                    <a:lstStyle/>
                    <a:p>
                      <a:r>
                        <a:rPr lang="en-GB" dirty="0" smtClean="0"/>
                        <a:t>Description</a:t>
                      </a:r>
                      <a:endParaRPr lang="en-GB" dirty="0"/>
                    </a:p>
                  </a:txBody>
                  <a:tcPr/>
                </a:tc>
              </a:tr>
              <a:tr h="393205">
                <a:tc>
                  <a:txBody>
                    <a:bodyPr/>
                    <a:lstStyle/>
                    <a:p>
                      <a:pPr>
                        <a:lnSpc>
                          <a:spcPct val="115000"/>
                        </a:lnSpc>
                        <a:spcAft>
                          <a:spcPts val="0"/>
                        </a:spcAft>
                      </a:pPr>
                      <a:r>
                        <a:rPr lang="en-GB" sz="1100" b="0" dirty="0">
                          <a:effectLst/>
                        </a:rPr>
                        <a:t>Consumables/materials</a:t>
                      </a:r>
                      <a:endParaRPr lang="en-GB" sz="1100" b="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a:effectLst/>
                        </a:rPr>
                        <a:t>e.g. raw materials</a:t>
                      </a:r>
                      <a:endParaRPr lang="en-GB" sz="1100">
                        <a:effectLst/>
                        <a:latin typeface="Calibri"/>
                        <a:ea typeface="Calibri"/>
                        <a:cs typeface="Times New Roman"/>
                      </a:endParaRPr>
                    </a:p>
                  </a:txBody>
                  <a:tcPr marL="68580" marR="68580" marT="0" marB="0"/>
                </a:tc>
              </a:tr>
              <a:tr h="408826">
                <a:tc>
                  <a:txBody>
                    <a:bodyPr/>
                    <a:lstStyle/>
                    <a:p>
                      <a:pPr>
                        <a:lnSpc>
                          <a:spcPct val="115000"/>
                        </a:lnSpc>
                        <a:spcAft>
                          <a:spcPts val="0"/>
                        </a:spcAft>
                      </a:pPr>
                      <a:r>
                        <a:rPr lang="en-GB" sz="1100" b="0" dirty="0" smtClean="0">
                          <a:effectLst/>
                        </a:rPr>
                        <a:t>Equipment</a:t>
                      </a:r>
                      <a:r>
                        <a:rPr lang="en-GB" sz="1100" b="0" dirty="0">
                          <a:effectLst/>
                        </a:rPr>
                        <a:t>, Computer Hardware and Software under £10,000</a:t>
                      </a:r>
                      <a:endParaRPr lang="en-GB" sz="1100" b="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a:effectLst/>
                        </a:rPr>
                        <a:t>Based on actual usage for the project. E.g. if only used 20% of the time will only get 20% of the full cost. </a:t>
                      </a:r>
                      <a:endParaRPr lang="en-GB" sz="1100">
                        <a:effectLst/>
                        <a:latin typeface="Calibri"/>
                        <a:ea typeface="Calibri"/>
                        <a:cs typeface="Times New Roman"/>
                      </a:endParaRPr>
                    </a:p>
                  </a:txBody>
                  <a:tcPr marL="68580" marR="68580" marT="0" marB="0"/>
                </a:tc>
              </a:tr>
              <a:tr h="408826">
                <a:tc>
                  <a:txBody>
                    <a:bodyPr/>
                    <a:lstStyle/>
                    <a:p>
                      <a:pPr>
                        <a:lnSpc>
                          <a:spcPct val="115000"/>
                        </a:lnSpc>
                        <a:spcAft>
                          <a:spcPts val="0"/>
                        </a:spcAft>
                      </a:pPr>
                      <a:r>
                        <a:rPr lang="en-GB" sz="1100" b="0" dirty="0">
                          <a:effectLst/>
                        </a:rPr>
                        <a:t>Capital Equipment, Computer Hardware and Software over £10,000</a:t>
                      </a:r>
                      <a:endParaRPr lang="en-GB" sz="1100" b="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a:effectLst/>
                        </a:rPr>
                        <a:t>May be subjected to depreciation and based on project usage.  </a:t>
                      </a:r>
                      <a:endParaRPr lang="en-GB" sz="1100" dirty="0">
                        <a:effectLst/>
                        <a:latin typeface="Calibri"/>
                        <a:ea typeface="Calibri"/>
                        <a:cs typeface="Times New Roman"/>
                      </a:endParaRPr>
                    </a:p>
                  </a:txBody>
                  <a:tcPr marL="68580" marR="68580" marT="0" marB="0"/>
                </a:tc>
              </a:tr>
              <a:tr h="613238">
                <a:tc>
                  <a:txBody>
                    <a:bodyPr/>
                    <a:lstStyle/>
                    <a:p>
                      <a:pPr>
                        <a:lnSpc>
                          <a:spcPct val="115000"/>
                        </a:lnSpc>
                        <a:spcAft>
                          <a:spcPts val="0"/>
                        </a:spcAft>
                      </a:pPr>
                      <a:r>
                        <a:rPr lang="en-GB" sz="1100" b="0" dirty="0" smtClean="0">
                          <a:effectLst/>
                        </a:rPr>
                        <a:t>Dissemination, Publications, Protection of Knowledge/Access rights/IP</a:t>
                      </a:r>
                    </a:p>
                    <a:p>
                      <a:pPr>
                        <a:lnSpc>
                          <a:spcPct val="115000"/>
                        </a:lnSpc>
                        <a:spcAft>
                          <a:spcPts val="0"/>
                        </a:spcAft>
                      </a:pPr>
                      <a:endParaRPr lang="en-GB" sz="1100" b="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dirty="0" smtClean="0">
                          <a:effectLst/>
                        </a:rPr>
                        <a:t>Includes open access fees; project website; project newsletters’</a:t>
                      </a:r>
                      <a:endParaRPr lang="en-GB" sz="1100" dirty="0" smtClean="0">
                        <a:effectLst/>
                        <a:latin typeface="Calibri"/>
                        <a:ea typeface="Calibri"/>
                        <a:cs typeface="Times New Roman"/>
                      </a:endParaRPr>
                    </a:p>
                    <a:p>
                      <a:pPr>
                        <a:lnSpc>
                          <a:spcPct val="115000"/>
                        </a:lnSpc>
                        <a:spcAft>
                          <a:spcPts val="0"/>
                        </a:spcAft>
                      </a:pPr>
                      <a:r>
                        <a:rPr lang="en-GB" sz="1100" dirty="0" smtClean="0">
                          <a:effectLst/>
                        </a:rPr>
                        <a:t>Scientific </a:t>
                      </a:r>
                      <a:r>
                        <a:rPr lang="en-GB" sz="1100" dirty="0">
                          <a:effectLst/>
                        </a:rPr>
                        <a:t>/technical publications needed for </a:t>
                      </a:r>
                      <a:r>
                        <a:rPr lang="en-GB" sz="1100" dirty="0" smtClean="0">
                          <a:effectLst/>
                        </a:rPr>
                        <a:t>project, </a:t>
                      </a:r>
                      <a:r>
                        <a:rPr lang="en-US" sz="1100" dirty="0" smtClean="0">
                          <a:effectLst/>
                        </a:rPr>
                        <a:t>patent fees, royalties and access fees</a:t>
                      </a:r>
                      <a:endParaRPr lang="en-GB" sz="1100" dirty="0">
                        <a:effectLst/>
                        <a:latin typeface="Calibri"/>
                        <a:ea typeface="Calibri"/>
                        <a:cs typeface="Times New Roman"/>
                      </a:endParaRPr>
                    </a:p>
                  </a:txBody>
                  <a:tcPr marL="68580" marR="68580" marT="0" marB="0"/>
                </a:tc>
              </a:tr>
              <a:tr h="60125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a:effectLst/>
                        </a:rPr>
                        <a:t>Room </a:t>
                      </a:r>
                      <a:r>
                        <a:rPr lang="en-GB" sz="1100" b="0" dirty="0" smtClean="0">
                          <a:effectLst/>
                        </a:rPr>
                        <a:t>Hire,</a:t>
                      </a:r>
                      <a:r>
                        <a:rPr lang="en-GB" sz="1100" b="0" baseline="0" dirty="0" smtClean="0">
                          <a:effectLst/>
                        </a:rPr>
                        <a:t> </a:t>
                      </a:r>
                      <a:r>
                        <a:rPr lang="en-GB" sz="1100" b="0" dirty="0" smtClean="0">
                          <a:effectLst/>
                        </a:rPr>
                        <a:t>Catering, Conference/Events</a:t>
                      </a:r>
                      <a:endParaRPr lang="en-GB" sz="1100" b="0" dirty="0" smtClean="0">
                        <a:effectLst/>
                        <a:latin typeface="Calibri"/>
                        <a:ea typeface="Calibri"/>
                        <a:cs typeface="Times New Roman"/>
                      </a:endParaRPr>
                    </a:p>
                    <a:p>
                      <a:pPr>
                        <a:lnSpc>
                          <a:spcPct val="115000"/>
                        </a:lnSpc>
                        <a:spcAft>
                          <a:spcPts val="0"/>
                        </a:spcAft>
                      </a:pPr>
                      <a:endParaRPr lang="en-GB" sz="1100" b="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dirty="0">
                          <a:effectLst/>
                        </a:rPr>
                        <a:t>For project related </a:t>
                      </a:r>
                      <a:r>
                        <a:rPr lang="en-GB" sz="1100" dirty="0" smtClean="0">
                          <a:effectLst/>
                        </a:rPr>
                        <a:t>meetings/events or to attend related scientific conferences</a:t>
                      </a:r>
                      <a:endParaRPr lang="en-GB" sz="1100" dirty="0" smtClean="0">
                        <a:effectLst/>
                        <a:latin typeface="Calibri"/>
                        <a:ea typeface="Calibri"/>
                        <a:cs typeface="Times New Roman"/>
                      </a:endParaRPr>
                    </a:p>
                    <a:p>
                      <a:pPr>
                        <a:lnSpc>
                          <a:spcPct val="115000"/>
                        </a:lnSpc>
                        <a:spcAft>
                          <a:spcPts val="0"/>
                        </a:spcAft>
                      </a:pPr>
                      <a:endParaRPr lang="en-GB" sz="1100" dirty="0">
                        <a:effectLst/>
                        <a:latin typeface="Calibri"/>
                        <a:ea typeface="Calibri"/>
                        <a:cs typeface="Times New Roman"/>
                      </a:endParaRPr>
                    </a:p>
                  </a:txBody>
                  <a:tcPr marL="68580" marR="68580" marT="0" marB="0"/>
                </a:tc>
              </a:tr>
              <a:tr h="393205">
                <a:tc>
                  <a:txBody>
                    <a:bodyPr/>
                    <a:lstStyle/>
                    <a:p>
                      <a:pPr>
                        <a:lnSpc>
                          <a:spcPct val="115000"/>
                        </a:lnSpc>
                        <a:spcAft>
                          <a:spcPts val="0"/>
                        </a:spcAft>
                      </a:pPr>
                      <a:r>
                        <a:rPr lang="en-GB" sz="1100" b="0" dirty="0">
                          <a:effectLst/>
                        </a:rPr>
                        <a:t>Travel and Subsistence </a:t>
                      </a:r>
                      <a:endParaRPr lang="en-GB" sz="1100" b="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a:effectLst/>
                        </a:rPr>
                        <a:t>For project related travel. </a:t>
                      </a:r>
                      <a:r>
                        <a:rPr lang="en-GB" sz="1000" dirty="0">
                          <a:effectLst/>
                        </a:rPr>
                        <a:t>Bookings and reimbursement must comply with STFC’s usual practise</a:t>
                      </a:r>
                      <a:endParaRPr lang="en-GB" sz="1000" dirty="0">
                        <a:effectLst/>
                        <a:latin typeface="Calibri"/>
                        <a:ea typeface="Calibri"/>
                        <a:cs typeface="Times New Roman"/>
                      </a:endParaRPr>
                    </a:p>
                  </a:txBody>
                  <a:tcPr marL="68580" marR="68580" marT="0" marB="0"/>
                </a:tc>
              </a:tr>
              <a:tr h="395697">
                <a:tc>
                  <a:txBody>
                    <a:bodyPr/>
                    <a:lstStyle/>
                    <a:p>
                      <a:pPr>
                        <a:lnSpc>
                          <a:spcPct val="115000"/>
                        </a:lnSpc>
                        <a:spcAft>
                          <a:spcPts val="0"/>
                        </a:spcAft>
                      </a:pPr>
                      <a:r>
                        <a:rPr lang="en-GB" sz="1100" b="0" dirty="0">
                          <a:effectLst/>
                        </a:rPr>
                        <a:t>Audit Fees </a:t>
                      </a:r>
                      <a:endParaRPr lang="en-GB" sz="1100" b="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smtClean="0">
                          <a:effectLst/>
                        </a:rPr>
                        <a:t>Only </a:t>
                      </a:r>
                      <a:r>
                        <a:rPr lang="en-GB" sz="1100" dirty="0">
                          <a:effectLst/>
                        </a:rPr>
                        <a:t>for final payments/per beneficiary /for actual costs ≥ €325 000. ~€</a:t>
                      </a:r>
                      <a:r>
                        <a:rPr lang="en-GB" sz="1100" dirty="0" smtClean="0">
                          <a:effectLst/>
                        </a:rPr>
                        <a:t>4000</a:t>
                      </a:r>
                      <a:endParaRPr lang="en-GB" sz="1100" dirty="0">
                        <a:effectLst/>
                        <a:latin typeface="Calibri"/>
                        <a:ea typeface="Calibri"/>
                        <a:cs typeface="Times New Roman"/>
                      </a:endParaRPr>
                    </a:p>
                  </a:txBody>
                  <a:tcPr marL="68580" marR="68580" marT="0" marB="0"/>
                </a:tc>
              </a:tr>
              <a:tr h="613238">
                <a:tc>
                  <a:txBody>
                    <a:bodyPr/>
                    <a:lstStyle/>
                    <a:p>
                      <a:pPr>
                        <a:lnSpc>
                          <a:spcPct val="115000"/>
                        </a:lnSpc>
                        <a:spcAft>
                          <a:spcPts val="0"/>
                        </a:spcAft>
                      </a:pPr>
                      <a:r>
                        <a:rPr lang="en-GB" sz="1100" b="0" dirty="0">
                          <a:solidFill>
                            <a:schemeClr val="tx1"/>
                          </a:solidFill>
                          <a:effectLst/>
                          <a:latin typeface="Calibri"/>
                          <a:ea typeface="Calibri"/>
                          <a:cs typeface="Times New Roman"/>
                        </a:rPr>
                        <a:t>Gender Training</a:t>
                      </a:r>
                    </a:p>
                  </a:txBody>
                  <a:tcPr marL="68580" marR="68580" marT="0" marB="0"/>
                </a:tc>
                <a:tc>
                  <a:txBody>
                    <a:bodyPr/>
                    <a:lstStyle/>
                    <a:p>
                      <a:pPr>
                        <a:lnSpc>
                          <a:spcPct val="115000"/>
                        </a:lnSpc>
                        <a:spcAft>
                          <a:spcPts val="0"/>
                        </a:spcAft>
                      </a:pPr>
                      <a:r>
                        <a:rPr lang="en-GB" sz="1100" b="0" dirty="0">
                          <a:solidFill>
                            <a:schemeClr val="tx1"/>
                          </a:solidFill>
                          <a:effectLst/>
                          <a:latin typeface="Calibri"/>
                          <a:ea typeface="Calibri"/>
                          <a:cs typeface="Times New Roman"/>
                        </a:rPr>
                        <a:t>Training </a:t>
                      </a:r>
                      <a:r>
                        <a:rPr lang="en-GB" sz="1100" b="0" dirty="0" smtClean="0">
                          <a:solidFill>
                            <a:schemeClr val="tx1"/>
                          </a:solidFill>
                          <a:effectLst/>
                          <a:latin typeface="Calibri"/>
                          <a:ea typeface="Calibri"/>
                          <a:cs typeface="Times New Roman"/>
                        </a:rPr>
                        <a:t>on gender issues </a:t>
                      </a:r>
                      <a:r>
                        <a:rPr lang="en-GB" sz="1100" b="0" dirty="0">
                          <a:solidFill>
                            <a:schemeClr val="tx1"/>
                          </a:solidFill>
                          <a:effectLst/>
                          <a:latin typeface="Calibri"/>
                          <a:ea typeface="Calibri"/>
                          <a:cs typeface="Times New Roman"/>
                        </a:rPr>
                        <a:t>which include gender dimension in research methodology </a:t>
                      </a:r>
                      <a:r>
                        <a:rPr lang="en-GB" sz="1100" b="0" dirty="0" smtClean="0">
                          <a:solidFill>
                            <a:schemeClr val="tx1"/>
                          </a:solidFill>
                          <a:effectLst/>
                          <a:latin typeface="Calibri"/>
                          <a:ea typeface="Calibri"/>
                          <a:cs typeface="Times New Roman"/>
                        </a:rPr>
                        <a:t>, </a:t>
                      </a:r>
                      <a:r>
                        <a:rPr lang="en-GB" sz="1100" b="0" dirty="0">
                          <a:solidFill>
                            <a:schemeClr val="tx1"/>
                          </a:solidFill>
                          <a:effectLst/>
                          <a:latin typeface="Calibri"/>
                          <a:ea typeface="Calibri"/>
                          <a:cs typeface="Times New Roman"/>
                        </a:rPr>
                        <a:t>and personnel. Can include the costs for organising the training as well as costs to attend training offered off site. </a:t>
                      </a:r>
                    </a:p>
                  </a:txBody>
                  <a:tcPr marL="68580" marR="68580" marT="0" marB="0"/>
                </a:tc>
              </a:tr>
              <a:tr h="393205">
                <a:tc>
                  <a:txBody>
                    <a:bodyPr/>
                    <a:lstStyle/>
                    <a:p>
                      <a:pPr>
                        <a:lnSpc>
                          <a:spcPct val="115000"/>
                        </a:lnSpc>
                        <a:spcAft>
                          <a:spcPts val="0"/>
                        </a:spcAft>
                      </a:pPr>
                      <a:r>
                        <a:rPr lang="en-GB" sz="1100" b="0" dirty="0">
                          <a:effectLst/>
                          <a:latin typeface="Calibri"/>
                          <a:ea typeface="Calibri"/>
                          <a:cs typeface="Times New Roman"/>
                        </a:rPr>
                        <a:t>Non-deductible VAT</a:t>
                      </a:r>
                    </a:p>
                  </a:txBody>
                  <a:tcPr marL="68580" marR="68580" marT="0" marB="0"/>
                </a:tc>
                <a:tc>
                  <a:txBody>
                    <a:bodyPr/>
                    <a:lstStyle/>
                    <a:p>
                      <a:pPr>
                        <a:lnSpc>
                          <a:spcPct val="115000"/>
                        </a:lnSpc>
                        <a:spcAft>
                          <a:spcPts val="0"/>
                        </a:spcAft>
                      </a:pPr>
                      <a:r>
                        <a:rPr lang="en-GB" sz="1100" dirty="0" smtClean="0">
                          <a:effectLst/>
                          <a:latin typeface="Calibri"/>
                          <a:ea typeface="Calibri"/>
                          <a:cs typeface="Times New Roman"/>
                        </a:rPr>
                        <a:t>VAT which cannot be reclaimed from HMRC.</a:t>
                      </a:r>
                      <a:endParaRPr lang="en-GB" sz="1100" dirty="0">
                        <a:effectLst/>
                        <a:latin typeface="Calibri"/>
                        <a:ea typeface="Calibri"/>
                        <a:cs typeface="Times New Roman"/>
                      </a:endParaRPr>
                    </a:p>
                  </a:txBody>
                  <a:tcPr marL="68580" marR="68580" marT="0" marB="0"/>
                </a:tc>
              </a:tr>
            </a:tbl>
          </a:graphicData>
        </a:graphic>
      </p:graphicFrame>
      <p:sp>
        <p:nvSpPr>
          <p:cNvPr id="8" name="Rounded Rectangle 7"/>
          <p:cNvSpPr/>
          <p:nvPr/>
        </p:nvSpPr>
        <p:spPr bwMode="auto">
          <a:xfrm>
            <a:off x="323528" y="6453336"/>
            <a:ext cx="4824536" cy="276999"/>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GB" sz="1200" dirty="0">
                <a:solidFill>
                  <a:srgbClr val="000000"/>
                </a:solidFill>
              </a:rPr>
              <a:t>*For a full list </a:t>
            </a:r>
            <a:r>
              <a:rPr lang="en-GB" sz="1200" dirty="0" smtClean="0">
                <a:solidFill>
                  <a:srgbClr val="000000"/>
                </a:solidFill>
              </a:rPr>
              <a:t>of eligible ‘direct costs’ see </a:t>
            </a:r>
            <a:r>
              <a:rPr lang="en-GB" sz="1200" dirty="0">
                <a:solidFill>
                  <a:srgbClr val="000000"/>
                </a:solidFill>
              </a:rPr>
              <a:t>the </a:t>
            </a:r>
            <a:r>
              <a:rPr lang="en-GB" sz="1200" i="1" dirty="0">
                <a:solidFill>
                  <a:srgbClr val="000000"/>
                </a:solidFill>
              </a:rPr>
              <a:t>H2020 Funding Guide.</a:t>
            </a:r>
          </a:p>
        </p:txBody>
      </p:sp>
    </p:spTree>
    <p:extLst>
      <p:ext uri="{BB962C8B-B14F-4D97-AF65-F5344CB8AC3E}">
        <p14:creationId xmlns:p14="http://schemas.microsoft.com/office/powerpoint/2010/main" val="1686466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FC_PowerPoint_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EABF215B8A3384E874FC40A3B0B2302" ma:contentTypeVersion="4" ma:contentTypeDescription="Create a new document." ma:contentTypeScope="" ma:versionID="f198c3dfa143f328b4bfb76fd905c4a6">
  <xsd:schema xmlns:xsd="http://www.w3.org/2001/XMLSchema" xmlns:xs="http://www.w3.org/2001/XMLSchema" xmlns:p="http://schemas.microsoft.com/office/2006/metadata/properties" xmlns:ns1="http://schemas.microsoft.com/sharepoint/v3" targetNamespace="http://schemas.microsoft.com/office/2006/metadata/properties" ma:root="true" ma:fieldsID="e66758ad48435124b95dc0df0729e68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AEDD1CD-9190-4F8F-B585-354F10A56AC8}">
  <ds:schemaRefs>
    <ds:schemaRef ds:uri="http://schemas.microsoft.com/sharepoint/v3/contenttype/forms"/>
  </ds:schemaRefs>
</ds:datastoreItem>
</file>

<file path=customXml/itemProps2.xml><?xml version="1.0" encoding="utf-8"?>
<ds:datastoreItem xmlns:ds="http://schemas.openxmlformats.org/officeDocument/2006/customXml" ds:itemID="{27E48F0D-BF64-462E-8350-40C896A295A7}">
  <ds:schemaRefs>
    <ds:schemaRef ds:uri="http://schemas.microsoft.com/office/2006/metadata/longProperties"/>
  </ds:schemaRefs>
</ds:datastoreItem>
</file>

<file path=customXml/itemProps3.xml><?xml version="1.0" encoding="utf-8"?>
<ds:datastoreItem xmlns:ds="http://schemas.openxmlformats.org/officeDocument/2006/customXml" ds:itemID="{43DFA70B-2EBB-489B-8E34-F6A10FA685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EA69B00-F8F8-45D1-BA24-0737CFF0DAD0}">
  <ds:schemaRefs>
    <ds:schemaRef ds:uri="http://purl.org/dc/terms/"/>
    <ds:schemaRef ds:uri="http://schemas.openxmlformats.org/package/2006/metadata/core-properties"/>
    <ds:schemaRef ds:uri="http://www.w3.org/XML/1998/namespace"/>
    <ds:schemaRef ds:uri="http://schemas.microsoft.com/office/2006/documentManagement/types"/>
    <ds:schemaRef ds:uri="http://schemas.microsoft.com/office/2006/metadata/properties"/>
    <ds:schemaRef ds:uri="http://purl.org/dc/elements/1.1/"/>
    <ds:schemaRef ds:uri="http://purl.org/dc/dcmitype/"/>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STFC_PowerPoint_template</Template>
  <TotalTime>643</TotalTime>
  <Words>1674</Words>
  <Application>Microsoft Office PowerPoint</Application>
  <PresentationFormat>On-screen Show (4:3)</PresentationFormat>
  <Paragraphs>178</Paragraphs>
  <Slides>15</Slides>
  <Notes>6</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STFC_PowerPoint_template</vt:lpstr>
      <vt:lpstr>1_Blank Presentation</vt:lpstr>
      <vt:lpstr>H2020 Timesheets</vt:lpstr>
      <vt:lpstr>Timesheets</vt:lpstr>
      <vt:lpstr>H2020 Events/Training</vt:lpstr>
      <vt:lpstr>Upcoming H2020 Events</vt:lpstr>
      <vt:lpstr>H2020 Proposal Development Budgeting</vt:lpstr>
      <vt:lpstr>H2020 funding rates</vt:lpstr>
      <vt:lpstr>Questions to ask yourself before you start </vt:lpstr>
      <vt:lpstr>The most common types of eligible personnel costs* </vt:lpstr>
      <vt:lpstr>Research related expenses con’t</vt:lpstr>
      <vt:lpstr>Internal facilities/internal costs</vt:lpstr>
      <vt:lpstr>Other Questions</vt:lpstr>
      <vt:lpstr>For Coordinators</vt:lpstr>
      <vt:lpstr>Cost eligibility</vt:lpstr>
      <vt:lpstr>Budget Categories</vt:lpstr>
      <vt:lpstr>Resources and Contacts</vt:lpstr>
    </vt:vector>
  </TitlesOfParts>
  <Company>STFC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H2020 Timesheets Form</dc:title>
  <dc:creator>Svagelj, Andreja (STFC,RAL,FIN)</dc:creator>
  <cp:lastModifiedBy>Hide, Branwen (STFC,RAL,TECH)</cp:lastModifiedBy>
  <cp:revision>37</cp:revision>
  <cp:lastPrinted>2016-01-08T12:13:27Z</cp:lastPrinted>
  <dcterms:created xsi:type="dcterms:W3CDTF">2015-12-03T09:59:44Z</dcterms:created>
  <dcterms:modified xsi:type="dcterms:W3CDTF">2016-02-01T10:17:06Z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isplay_urn:schemas-microsoft-com:office:office#Editor">
    <vt:lpwstr>Summers, Karen (STFC,RAL,OBR)</vt:lpwstr>
  </property>
  <property fmtid="{D5CDD505-2E9C-101B-9397-08002B2CF9AE}" pid="4" name="xd_Signature">
    <vt:lpwstr/>
  </property>
  <property fmtid="{D5CDD505-2E9C-101B-9397-08002B2CF9AE}" pid="5" name="display_urn:schemas-microsoft-com:office:office#Author">
    <vt:lpwstr>Summers, Karen (STFC,RAL,OBR)</vt:lpwstr>
  </property>
  <property fmtid="{D5CDD505-2E9C-101B-9397-08002B2CF9AE}" pid="6" name="TemplateUrl">
    <vt:lpwstr/>
  </property>
  <property fmtid="{D5CDD505-2E9C-101B-9397-08002B2CF9AE}" pid="7" name="xd_ProgID">
    <vt:lpwstr/>
  </property>
  <property fmtid="{D5CDD505-2E9C-101B-9397-08002B2CF9AE}" pid="8" name="ContentTypeId">
    <vt:lpwstr>0x010100F731947B08D5984288BC8B16A979FF50</vt:lpwstr>
  </property>
</Properties>
</file>