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45" r:id="rId2"/>
    <p:sldId id="364" r:id="rId3"/>
    <p:sldId id="365" r:id="rId4"/>
    <p:sldId id="368" r:id="rId5"/>
    <p:sldId id="342" r:id="rId6"/>
    <p:sldId id="343" r:id="rId7"/>
  </p:sldIdLst>
  <p:sldSz cx="9144000" cy="6858000" type="screen4x3"/>
  <p:notesSz cx="6645275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3" autoAdjust="0"/>
    <p:restoredTop sz="94615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950B-3C3D-4435-879F-1851677639D5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B50F2-B163-41E5-9A06-D7FE48474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24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9933-E9EE-47D7-AD87-050549F245C0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5F2C-FE46-4AA0-B7B7-DA146585D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7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000" b="1">
                <a:solidFill>
                  <a:schemeClr val="tx1"/>
                </a:solidFill>
                <a:effectLst/>
                <a:latin typeface="Verdana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r">
              <a:buNone/>
              <a:defRPr sz="2400">
                <a:solidFill>
                  <a:schemeClr val="tx2"/>
                </a:solidFill>
                <a:latin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687550" y="4953000"/>
            <a:ext cx="7456487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68007F"/>
              </a:solidFill>
              <a:latin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480" y="5237744"/>
            <a:ext cx="9108557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68007F"/>
              </a:solidFill>
              <a:latin typeface="Arial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5000978"/>
            <a:ext cx="9144000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noFill/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3755" y="4997671"/>
            <a:ext cx="9147765" cy="7903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0" descr="ukrohigh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8" y="116632"/>
            <a:ext cx="1257400" cy="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10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2" y="274638"/>
            <a:ext cx="7211144" cy="1143000"/>
          </a:xfrm>
        </p:spPr>
        <p:txBody>
          <a:bodyPr rtlCol="0">
            <a:norm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10" descr="ukrohigh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8" y="122312"/>
            <a:ext cx="1257400" cy="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935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>
            <a:normAutofit/>
          </a:bodyPr>
          <a:lstStyle>
            <a:lvl1pPr marL="0" marR="64008" indent="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lang="en-US" sz="2400" kern="1200" dirty="0" smtClean="0">
                <a:solidFill>
                  <a:schemeClr val="tx2"/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721114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Verdana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5373" y="1412776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  <a:latin typeface="Verdana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0486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20486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pic>
        <p:nvPicPr>
          <p:cNvPr id="11" name="Picture 10" descr="ukrohigh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8" y="122312"/>
            <a:ext cx="1257400" cy="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623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6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4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68007F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50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68007F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noFill/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19" y="578781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2" y="274638"/>
            <a:ext cx="721114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  <a:endParaRPr kumimoji="0" lang="en-US" dirty="0"/>
          </a:p>
        </p:txBody>
      </p:sp>
      <p:pic>
        <p:nvPicPr>
          <p:cNvPr id="11" name="Picture 10" descr="ukrohighr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8" y="122312"/>
            <a:ext cx="1257400" cy="64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94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1"/>
          </a:solidFill>
          <a:effectLst/>
          <a:latin typeface="Verdana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2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3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EC Horizon 2020 Update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977634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March 2015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Katie Lambert (STFC International, UK National Contact Point for Research Infrastructures Programme)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05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Introductions and </a:t>
            </a:r>
            <a:r>
              <a:rPr lang="en-GB" sz="2800" dirty="0"/>
              <a:t>s</a:t>
            </a:r>
            <a:r>
              <a:rPr lang="en-GB" sz="2800" dirty="0" smtClean="0"/>
              <a:t>ummary </a:t>
            </a:r>
            <a:r>
              <a:rPr lang="en-GB" sz="2800" dirty="0"/>
              <a:t>of outcomes from last meeting (Katie and Stephen)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Departmental procedure (Stephen) 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PPD success and submissions in 2014 (Katie)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Identifying calls of interest (Katie)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Bid support (Branwen)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/>
              <a:t>Financial considerations (</a:t>
            </a:r>
            <a:r>
              <a:rPr lang="en-GB" sz="2800" dirty="0" smtClean="0"/>
              <a:t>Joanne/Caroline)</a:t>
            </a:r>
            <a:endParaRPr lang="en-GB" sz="2800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GB" sz="2800" dirty="0" smtClean="0"/>
              <a:t>AOB</a:t>
            </a:r>
            <a:endParaRPr lang="en-GB" sz="2800" dirty="0"/>
          </a:p>
          <a:p>
            <a:pPr marL="393192" lvl="1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5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19254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PPD: 2014 Horizon 2020 Submissions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328677"/>
              </p:ext>
            </p:extLst>
          </p:nvPr>
        </p:nvGraphicFramePr>
        <p:xfrm>
          <a:off x="1071747" y="1556792"/>
          <a:ext cx="6959600" cy="78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873"/>
                <a:gridCol w="813171"/>
                <a:gridCol w="813171"/>
                <a:gridCol w="813171"/>
                <a:gridCol w="813171"/>
                <a:gridCol w="813171"/>
                <a:gridCol w="813171"/>
                <a:gridCol w="660701"/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Work Programme/call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MSCA RISE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MSCA ITN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ICT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SC 5  - climate action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FET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ERC COG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PPD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6670" y="256490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MSCA RISE: JENNIFER - Dave Wark (successful)</a:t>
            </a:r>
          </a:p>
          <a:p>
            <a:r>
              <a:rPr lang="en-GB" sz="1600" dirty="0" smtClean="0"/>
              <a:t>MSCA ITN: </a:t>
            </a:r>
            <a:r>
              <a:rPr lang="en-GB" sz="1600" dirty="0" err="1" smtClean="0"/>
              <a:t>MATiN</a:t>
            </a:r>
            <a:r>
              <a:rPr lang="en-GB" sz="1600" dirty="0" smtClean="0"/>
              <a:t> - Stefania Ricciardi (unsuccessful, resubmitted Jan 2015)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016516" y="119675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April-June</a:t>
            </a:r>
            <a:endParaRPr lang="en-GB" sz="1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1412"/>
              </p:ext>
            </p:extLst>
          </p:nvPr>
        </p:nvGraphicFramePr>
        <p:xfrm>
          <a:off x="725996" y="4005064"/>
          <a:ext cx="7620000" cy="78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816"/>
                <a:gridCol w="813139"/>
                <a:gridCol w="813139"/>
                <a:gridCol w="813139"/>
                <a:gridCol w="813139"/>
                <a:gridCol w="813139"/>
                <a:gridCol w="813139"/>
                <a:gridCol w="660675"/>
                <a:gridCol w="660675"/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Work Programme/call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MSCA IF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Widespread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RI E-infrastructures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RI Integrated activities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RI Design study/ESFRI cluster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RI Support Actions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EURATOM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PPD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47691" y="5013175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RI </a:t>
            </a:r>
            <a:r>
              <a:rPr lang="en-GB" sz="1600" dirty="0" smtClean="0"/>
              <a:t>IA: AIDA 2020 – Steve Worm (successful)</a:t>
            </a:r>
          </a:p>
          <a:p>
            <a:r>
              <a:rPr lang="en-GB" sz="1600" dirty="0" smtClean="0"/>
              <a:t>RI IA: DULIA – Sean Paling (unsuccessful, likely to resubmit March 2016</a:t>
            </a:r>
            <a:r>
              <a:rPr lang="en-GB" sz="1600" dirty="0" smtClean="0"/>
              <a:t>)</a:t>
            </a:r>
          </a:p>
          <a:p>
            <a:r>
              <a:rPr lang="en-GB" sz="1600" dirty="0"/>
              <a:t>RI E-INFRA: AARC – David Kelsey (successful</a:t>
            </a:r>
            <a:r>
              <a:rPr lang="en-GB" sz="1600" dirty="0" smtClean="0"/>
              <a:t>) </a:t>
            </a:r>
            <a:r>
              <a:rPr lang="en-GB" sz="1600" dirty="0" smtClean="0">
                <a:solidFill>
                  <a:srgbClr val="FF0000"/>
                </a:solidFill>
              </a:rPr>
              <a:t>SCD lead department</a:t>
            </a:r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/>
              <a:t>RI E-INFRA: AARC – </a:t>
            </a:r>
            <a:r>
              <a:rPr lang="en-GB" sz="1600" dirty="0" smtClean="0"/>
              <a:t>Linda Cornwall </a:t>
            </a:r>
            <a:r>
              <a:rPr lang="en-GB" sz="1600" dirty="0"/>
              <a:t>(</a:t>
            </a:r>
            <a:r>
              <a:rPr lang="en-GB" sz="1600" dirty="0" smtClean="0"/>
              <a:t>successful)</a:t>
            </a:r>
            <a:r>
              <a:rPr lang="en-GB" sz="1600" dirty="0"/>
              <a:t> </a:t>
            </a:r>
            <a:r>
              <a:rPr lang="en-GB" sz="1400" dirty="0" smtClean="0">
                <a:solidFill>
                  <a:srgbClr val="FF0000"/>
                </a:solidFill>
              </a:rPr>
              <a:t>SCD </a:t>
            </a:r>
            <a:r>
              <a:rPr lang="en-GB" sz="1400" dirty="0">
                <a:solidFill>
                  <a:srgbClr val="FF0000"/>
                </a:solidFill>
              </a:rPr>
              <a:t>lead department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3573016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July - September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7042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Slides from </a:t>
            </a:r>
            <a:r>
              <a:rPr lang="en-GB" dirty="0" smtClean="0"/>
              <a:t>November PPD Staff</a:t>
            </a:r>
            <a:r>
              <a:rPr lang="en-GB" dirty="0" smtClean="0"/>
              <a:t> </a:t>
            </a:r>
            <a:r>
              <a:rPr lang="en-GB" dirty="0" smtClean="0"/>
              <a:t>meeting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33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STFC: European Programme Support Officer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Regular update meetings with departments </a:t>
            </a:r>
          </a:p>
          <a:p>
            <a:pPr lvl="1"/>
            <a:r>
              <a:rPr lang="en-GB" dirty="0" smtClean="0"/>
              <a:t>Secretariat to the Horizon 2020 Process Group</a:t>
            </a:r>
          </a:p>
          <a:p>
            <a:pPr lvl="1"/>
            <a:r>
              <a:rPr lang="en-GB" dirty="0" smtClean="0"/>
              <a:t>Legal Entity Appointed Representative Assistant to Gillian Carr (Legal and Commercial)</a:t>
            </a:r>
          </a:p>
          <a:p>
            <a:pPr lvl="1"/>
            <a:r>
              <a:rPr lang="en-GB" dirty="0" smtClean="0"/>
              <a:t>One on one pre bid admin support, including EC participant portal (forms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Maintenance of Horizon 2020 Staff </a:t>
            </a:r>
            <a:r>
              <a:rPr lang="en-GB" dirty="0" err="1" smtClean="0"/>
              <a:t>Sharepoint</a:t>
            </a:r>
            <a:r>
              <a:rPr lang="en-GB" dirty="0" smtClean="0"/>
              <a:t>, including bids in preparation/submitted list</a:t>
            </a:r>
          </a:p>
          <a:p>
            <a:pPr lvl="1"/>
            <a:r>
              <a:rPr lang="en-GB" dirty="0" smtClean="0"/>
              <a:t>Staff Horizon 2020 e-bulletins </a:t>
            </a:r>
          </a:p>
          <a:p>
            <a:pPr lvl="1"/>
            <a:r>
              <a:rPr lang="en-GB" dirty="0" smtClean="0"/>
              <a:t>Building relationships with UK Research Office and EC</a:t>
            </a:r>
          </a:p>
          <a:p>
            <a:pPr lvl="1"/>
            <a:r>
              <a:rPr lang="en-GB" dirty="0" smtClean="0"/>
              <a:t>Work Programme development via UK NCP Network</a:t>
            </a:r>
          </a:p>
          <a:p>
            <a:pPr marL="393192" lvl="1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Katie Lambert: Roles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8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/>
              <a:t>UK National Contact Point </a:t>
            </a:r>
            <a:r>
              <a:rPr lang="en-GB" dirty="0" smtClean="0"/>
              <a:t>for EC H2020 Research Infrastructures Programme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Support to Peter Fletcher as the UK lead on the Programme Committee and ERIC Committee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Answer queries from the UK research community across all RCUK remits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Hold national information sessions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Attend Programme Management Committee meetings and collect/collate feedback from UK community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Maintain RI Webpage on the Horizon 2020 UK Website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dirty="0" smtClean="0"/>
              <a:t>Maintain UK mailing list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Katie Lambert: </a:t>
            </a:r>
            <a:r>
              <a:rPr lang="en-GB" dirty="0" smtClean="0"/>
              <a:t>Roles </a:t>
            </a:r>
            <a:r>
              <a:rPr lang="en-GB" dirty="0" err="1" smtClean="0"/>
              <a:t>Cont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1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 updates">
  <a:themeElements>
    <a:clrScheme name="Custom 3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422163"/>
      </a:accent1>
      <a:accent2>
        <a:srgbClr val="68007F"/>
      </a:accent2>
      <a:accent3>
        <a:srgbClr val="9C007F"/>
      </a:accent3>
      <a:accent4>
        <a:srgbClr val="D519FF"/>
      </a:accent4>
      <a:accent5>
        <a:srgbClr val="FF79C2"/>
      </a:accent5>
      <a:accent6>
        <a:srgbClr val="17BBFD"/>
      </a:accent6>
      <a:hlink>
        <a:srgbClr val="00349E"/>
      </a:hlink>
      <a:folHlink>
        <a:srgbClr val="005BD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354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slide updates</vt:lpstr>
      <vt:lpstr>EC Horizon 2020 Update</vt:lpstr>
      <vt:lpstr>Agenda</vt:lpstr>
      <vt:lpstr>PPD: 2014 Horizon 2020 Submissions</vt:lpstr>
      <vt:lpstr>Slides from November PPD Staff meeting</vt:lpstr>
      <vt:lpstr>Katie Lambert: Roles</vt:lpstr>
      <vt:lpstr>Katie Lambert: Roles Cont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UKRO</dc:title>
  <dc:creator>Alexandra Berry (UKRO)</dc:creator>
  <cp:lastModifiedBy>Lambert, Katie (STFC,RAL,SPC)</cp:lastModifiedBy>
  <cp:revision>46</cp:revision>
  <cp:lastPrinted>2014-11-14T11:00:12Z</cp:lastPrinted>
  <dcterms:created xsi:type="dcterms:W3CDTF">2014-10-13T09:14:58Z</dcterms:created>
  <dcterms:modified xsi:type="dcterms:W3CDTF">2015-03-31T09:26:48Z</dcterms:modified>
</cp:coreProperties>
</file>