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56"/>
  </p:notesMasterIdLst>
  <p:handoutMasterIdLst>
    <p:handoutMasterId r:id="rId57"/>
  </p:handoutMasterIdLst>
  <p:sldIdLst>
    <p:sldId id="345" r:id="rId3"/>
    <p:sldId id="342" r:id="rId4"/>
    <p:sldId id="343" r:id="rId5"/>
    <p:sldId id="338" r:id="rId6"/>
    <p:sldId id="344" r:id="rId7"/>
    <p:sldId id="339" r:id="rId8"/>
    <p:sldId id="340" r:id="rId9"/>
    <p:sldId id="259" r:id="rId10"/>
    <p:sldId id="262" r:id="rId11"/>
    <p:sldId id="260" r:id="rId12"/>
    <p:sldId id="263" r:id="rId13"/>
    <p:sldId id="264" r:id="rId14"/>
    <p:sldId id="360" r:id="rId15"/>
    <p:sldId id="361" r:id="rId16"/>
    <p:sldId id="362" r:id="rId17"/>
    <p:sldId id="358" r:id="rId18"/>
    <p:sldId id="285" r:id="rId19"/>
    <p:sldId id="288" r:id="rId20"/>
    <p:sldId id="289" r:id="rId21"/>
    <p:sldId id="359" r:id="rId22"/>
    <p:sldId id="292" r:id="rId23"/>
    <p:sldId id="329" r:id="rId24"/>
    <p:sldId id="294" r:id="rId25"/>
    <p:sldId id="317" r:id="rId26"/>
    <p:sldId id="298" r:id="rId27"/>
    <p:sldId id="299" r:id="rId28"/>
    <p:sldId id="300" r:id="rId29"/>
    <p:sldId id="318" r:id="rId30"/>
    <p:sldId id="301" r:id="rId31"/>
    <p:sldId id="302" r:id="rId32"/>
    <p:sldId id="303" r:id="rId33"/>
    <p:sldId id="304" r:id="rId34"/>
    <p:sldId id="305" r:id="rId35"/>
    <p:sldId id="319" r:id="rId36"/>
    <p:sldId id="346" r:id="rId37"/>
    <p:sldId id="347" r:id="rId38"/>
    <p:sldId id="348" r:id="rId39"/>
    <p:sldId id="349" r:id="rId40"/>
    <p:sldId id="350" r:id="rId41"/>
    <p:sldId id="351" r:id="rId42"/>
    <p:sldId id="352" r:id="rId43"/>
    <p:sldId id="354" r:id="rId44"/>
    <p:sldId id="355" r:id="rId45"/>
    <p:sldId id="356" r:id="rId46"/>
    <p:sldId id="306" r:id="rId47"/>
    <p:sldId id="307" r:id="rId48"/>
    <p:sldId id="308" r:id="rId49"/>
    <p:sldId id="310" r:id="rId50"/>
    <p:sldId id="311" r:id="rId51"/>
    <p:sldId id="313" r:id="rId52"/>
    <p:sldId id="320" r:id="rId53"/>
    <p:sldId id="321" r:id="rId54"/>
    <p:sldId id="267" r:id="rId55"/>
  </p:sldIdLst>
  <p:sldSz cx="9144000" cy="6858000" type="screen4x3"/>
  <p:notesSz cx="6645275" cy="97758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93" autoAdjust="0"/>
    <p:restoredTop sz="94615" autoAdjust="0"/>
  </p:normalViewPr>
  <p:slideViewPr>
    <p:cSldViewPr>
      <p:cViewPr varScale="1">
        <p:scale>
          <a:sx n="120" d="100"/>
          <a:sy n="120" d="100"/>
        </p:scale>
        <p:origin x="-17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A8AAB4-0F7D-4F04-8D55-F8DBE65AA0AB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A99E11F-7F09-41AC-BD23-C20C969379D9}">
      <dgm:prSet phldrT="[Text]"/>
      <dgm:spPr/>
      <dgm:t>
        <a:bodyPr/>
        <a:lstStyle/>
        <a:p>
          <a:r>
            <a:rPr lang="en-GB" dirty="0"/>
            <a:t>Excellent Science</a:t>
          </a:r>
        </a:p>
      </dgm:t>
    </dgm:pt>
    <dgm:pt modelId="{D2803653-4A7B-498D-85DA-FDEFAA35111B}" type="parTrans" cxnId="{ECBBAFFF-55C8-4BF9-B5EC-26B5ADAD2D75}">
      <dgm:prSet/>
      <dgm:spPr/>
      <dgm:t>
        <a:bodyPr/>
        <a:lstStyle/>
        <a:p>
          <a:endParaRPr lang="en-GB"/>
        </a:p>
      </dgm:t>
    </dgm:pt>
    <dgm:pt modelId="{4BFF3D61-99F9-4975-8511-53767B01EDC9}" type="sibTrans" cxnId="{ECBBAFFF-55C8-4BF9-B5EC-26B5ADAD2D75}">
      <dgm:prSet/>
      <dgm:spPr/>
      <dgm:t>
        <a:bodyPr/>
        <a:lstStyle/>
        <a:p>
          <a:endParaRPr lang="en-GB"/>
        </a:p>
      </dgm:t>
    </dgm:pt>
    <dgm:pt modelId="{B8534E3E-8ED4-47A5-AAA1-78A873DBCAB5}">
      <dgm:prSet phldrT="[Text]"/>
      <dgm:spPr/>
      <dgm:t>
        <a:bodyPr/>
        <a:lstStyle/>
        <a:p>
          <a:r>
            <a:rPr lang="en-GB" dirty="0"/>
            <a:t>European Research Council (ERC)</a:t>
          </a:r>
        </a:p>
      </dgm:t>
    </dgm:pt>
    <dgm:pt modelId="{409A607A-7D7A-4EB7-9755-84D3E9CC1B26}" type="parTrans" cxnId="{7A2632C9-129F-4C3A-835E-0EF09A750A39}">
      <dgm:prSet/>
      <dgm:spPr/>
      <dgm:t>
        <a:bodyPr/>
        <a:lstStyle/>
        <a:p>
          <a:endParaRPr lang="en-GB"/>
        </a:p>
      </dgm:t>
    </dgm:pt>
    <dgm:pt modelId="{4F628CFB-0A47-481E-93F5-8C89A6C4C1DA}" type="sibTrans" cxnId="{7A2632C9-129F-4C3A-835E-0EF09A750A39}">
      <dgm:prSet/>
      <dgm:spPr/>
      <dgm:t>
        <a:bodyPr/>
        <a:lstStyle/>
        <a:p>
          <a:endParaRPr lang="en-GB"/>
        </a:p>
      </dgm:t>
    </dgm:pt>
    <dgm:pt modelId="{828D13A5-75EB-4215-8483-59217208E222}">
      <dgm:prSet phldrT="[Text]"/>
      <dgm:spPr/>
      <dgm:t>
        <a:bodyPr/>
        <a:lstStyle/>
        <a:p>
          <a:r>
            <a:rPr lang="en-GB" dirty="0"/>
            <a:t>Future and Emerging Technologies (FET)</a:t>
          </a:r>
        </a:p>
      </dgm:t>
    </dgm:pt>
    <dgm:pt modelId="{F27206FC-4C32-459D-989C-81D88B0DAF29}" type="parTrans" cxnId="{12B516AB-EEA2-44A3-B7FC-6B4D95869C78}">
      <dgm:prSet/>
      <dgm:spPr/>
      <dgm:t>
        <a:bodyPr/>
        <a:lstStyle/>
        <a:p>
          <a:endParaRPr lang="en-GB"/>
        </a:p>
      </dgm:t>
    </dgm:pt>
    <dgm:pt modelId="{8146B57A-4BC0-4630-AEF2-1B1DE3D32D01}" type="sibTrans" cxnId="{12B516AB-EEA2-44A3-B7FC-6B4D95869C78}">
      <dgm:prSet/>
      <dgm:spPr/>
      <dgm:t>
        <a:bodyPr/>
        <a:lstStyle/>
        <a:p>
          <a:endParaRPr lang="en-GB"/>
        </a:p>
      </dgm:t>
    </dgm:pt>
    <dgm:pt modelId="{1AF4BE10-1A44-4EF3-A79F-D46736910B49}">
      <dgm:prSet phldrT="[Text]"/>
      <dgm:spPr/>
      <dgm:t>
        <a:bodyPr/>
        <a:lstStyle/>
        <a:p>
          <a:r>
            <a:rPr lang="en-GB" dirty="0"/>
            <a:t>Industrial Leadership</a:t>
          </a:r>
        </a:p>
      </dgm:t>
    </dgm:pt>
    <dgm:pt modelId="{A2BDEEF4-0CB2-4C58-9130-D8371DD8A730}" type="parTrans" cxnId="{E98639CF-60A2-4D5B-AD5A-6D2B86B0480C}">
      <dgm:prSet/>
      <dgm:spPr/>
      <dgm:t>
        <a:bodyPr/>
        <a:lstStyle/>
        <a:p>
          <a:endParaRPr lang="en-GB"/>
        </a:p>
      </dgm:t>
    </dgm:pt>
    <dgm:pt modelId="{67995B5F-8F6B-41F9-B1B9-FB4C3B9E9BB4}" type="sibTrans" cxnId="{E98639CF-60A2-4D5B-AD5A-6D2B86B0480C}">
      <dgm:prSet/>
      <dgm:spPr/>
      <dgm:t>
        <a:bodyPr/>
        <a:lstStyle/>
        <a:p>
          <a:endParaRPr lang="en-GB"/>
        </a:p>
      </dgm:t>
    </dgm:pt>
    <dgm:pt modelId="{AEBEEDDD-60A5-43DB-91E7-CAAE5ED338CF}">
      <dgm:prSet phldrT="[Text]"/>
      <dgm:spPr/>
      <dgm:t>
        <a:bodyPr/>
        <a:lstStyle/>
        <a:p>
          <a:r>
            <a:rPr lang="en-GB" dirty="0"/>
            <a:t>Leadership in Enabling and Industrial Technologies (LEIT) - ICT, KETs, Space</a:t>
          </a:r>
        </a:p>
      </dgm:t>
    </dgm:pt>
    <dgm:pt modelId="{210A7D71-3512-41D8-B830-5C0D41921B60}" type="parTrans" cxnId="{5744AADF-9EFA-4DF7-9A4D-21E5F4839B5E}">
      <dgm:prSet/>
      <dgm:spPr/>
      <dgm:t>
        <a:bodyPr/>
        <a:lstStyle/>
        <a:p>
          <a:endParaRPr lang="en-GB"/>
        </a:p>
      </dgm:t>
    </dgm:pt>
    <dgm:pt modelId="{308CEA6C-C8AA-42CD-B059-1C3D745625FA}" type="sibTrans" cxnId="{5744AADF-9EFA-4DF7-9A4D-21E5F4839B5E}">
      <dgm:prSet/>
      <dgm:spPr/>
      <dgm:t>
        <a:bodyPr/>
        <a:lstStyle/>
        <a:p>
          <a:endParaRPr lang="en-GB"/>
        </a:p>
      </dgm:t>
    </dgm:pt>
    <dgm:pt modelId="{1B46CB00-7678-441F-AA16-6DD4CA001017}">
      <dgm:prSet phldrT="[Text]"/>
      <dgm:spPr/>
      <dgm:t>
        <a:bodyPr/>
        <a:lstStyle/>
        <a:p>
          <a:r>
            <a:rPr lang="en-GB"/>
            <a:t>Innovation in SMEs</a:t>
          </a:r>
        </a:p>
      </dgm:t>
    </dgm:pt>
    <dgm:pt modelId="{64393DCE-33EA-4528-8179-E653F27B8EDB}" type="parTrans" cxnId="{4D21589A-B78A-4866-947C-29BBC9C9C371}">
      <dgm:prSet/>
      <dgm:spPr/>
      <dgm:t>
        <a:bodyPr/>
        <a:lstStyle/>
        <a:p>
          <a:endParaRPr lang="en-GB"/>
        </a:p>
      </dgm:t>
    </dgm:pt>
    <dgm:pt modelId="{F7014B8A-73DE-456E-BF20-B80AB5ED1E1C}" type="sibTrans" cxnId="{4D21589A-B78A-4866-947C-29BBC9C9C371}">
      <dgm:prSet/>
      <dgm:spPr/>
      <dgm:t>
        <a:bodyPr/>
        <a:lstStyle/>
        <a:p>
          <a:endParaRPr lang="en-GB"/>
        </a:p>
      </dgm:t>
    </dgm:pt>
    <dgm:pt modelId="{A7A0EE03-D874-4827-B76C-0674AB02443B}">
      <dgm:prSet phldrT="[Text]"/>
      <dgm:spPr/>
      <dgm:t>
        <a:bodyPr/>
        <a:lstStyle/>
        <a:p>
          <a:r>
            <a:rPr lang="en-GB"/>
            <a:t>Societal Challenges</a:t>
          </a:r>
        </a:p>
      </dgm:t>
    </dgm:pt>
    <dgm:pt modelId="{A1DD3901-CDC7-4528-A1A6-1762B8592651}" type="parTrans" cxnId="{1B1D676E-316C-4C28-957D-DA927F1D316D}">
      <dgm:prSet/>
      <dgm:spPr/>
      <dgm:t>
        <a:bodyPr/>
        <a:lstStyle/>
        <a:p>
          <a:endParaRPr lang="en-GB"/>
        </a:p>
      </dgm:t>
    </dgm:pt>
    <dgm:pt modelId="{34D072E9-9970-48CE-A160-6892F8F154A7}" type="sibTrans" cxnId="{1B1D676E-316C-4C28-957D-DA927F1D316D}">
      <dgm:prSet/>
      <dgm:spPr/>
      <dgm:t>
        <a:bodyPr/>
        <a:lstStyle/>
        <a:p>
          <a:endParaRPr lang="en-GB"/>
        </a:p>
      </dgm:t>
    </dgm:pt>
    <dgm:pt modelId="{E7842B65-EB61-4376-9E64-0E29D6D38453}">
      <dgm:prSet phldrT="[Text]"/>
      <dgm:spPr/>
      <dgm:t>
        <a:bodyPr/>
        <a:lstStyle/>
        <a:p>
          <a:r>
            <a:rPr lang="en-GB"/>
            <a:t>Health and Wellbeing</a:t>
          </a:r>
        </a:p>
      </dgm:t>
    </dgm:pt>
    <dgm:pt modelId="{709C58E8-E90F-45CD-99A2-458BC41F61F8}" type="parTrans" cxnId="{8E2106A5-1512-48AF-B8C6-AB94C9549D5D}">
      <dgm:prSet/>
      <dgm:spPr/>
      <dgm:t>
        <a:bodyPr/>
        <a:lstStyle/>
        <a:p>
          <a:endParaRPr lang="en-GB"/>
        </a:p>
      </dgm:t>
    </dgm:pt>
    <dgm:pt modelId="{35E4ACE0-5646-469E-B5B2-7462B3A7D4EA}" type="sibTrans" cxnId="{8E2106A5-1512-48AF-B8C6-AB94C9549D5D}">
      <dgm:prSet/>
      <dgm:spPr/>
      <dgm:t>
        <a:bodyPr/>
        <a:lstStyle/>
        <a:p>
          <a:endParaRPr lang="en-GB"/>
        </a:p>
      </dgm:t>
    </dgm:pt>
    <dgm:pt modelId="{E5A990F4-55B1-4931-BFAB-3E3B7CEE7AE0}">
      <dgm:prSet phldrT="[Text]"/>
      <dgm:spPr/>
      <dgm:t>
        <a:bodyPr/>
        <a:lstStyle/>
        <a:p>
          <a:r>
            <a:rPr lang="en-GB"/>
            <a:t>Food security</a:t>
          </a:r>
        </a:p>
      </dgm:t>
    </dgm:pt>
    <dgm:pt modelId="{4EEA54EC-C001-4D19-B257-86929E9162F7}" type="parTrans" cxnId="{860C9A95-CAFA-48BF-AC30-B58DDCE7929D}">
      <dgm:prSet/>
      <dgm:spPr/>
      <dgm:t>
        <a:bodyPr/>
        <a:lstStyle/>
        <a:p>
          <a:endParaRPr lang="en-GB"/>
        </a:p>
      </dgm:t>
    </dgm:pt>
    <dgm:pt modelId="{1D0C88BB-A327-420D-AD1E-464722AC1163}" type="sibTrans" cxnId="{860C9A95-CAFA-48BF-AC30-B58DDCE7929D}">
      <dgm:prSet/>
      <dgm:spPr/>
      <dgm:t>
        <a:bodyPr/>
        <a:lstStyle/>
        <a:p>
          <a:endParaRPr lang="en-GB"/>
        </a:p>
      </dgm:t>
    </dgm:pt>
    <dgm:pt modelId="{25C58374-2D04-49AD-B9ED-E15DBEBD4C36}">
      <dgm:prSet phldrT="[Text]"/>
      <dgm:spPr/>
      <dgm:t>
        <a:bodyPr/>
        <a:lstStyle/>
        <a:p>
          <a:r>
            <a:rPr lang="en-GB"/>
            <a:t>Research Infrastructures</a:t>
          </a:r>
        </a:p>
      </dgm:t>
    </dgm:pt>
    <dgm:pt modelId="{2908FBAB-B967-4EF9-A588-296150F0C593}" type="parTrans" cxnId="{5A837B63-0822-4EF8-AE84-2BB15BDC7BB5}">
      <dgm:prSet/>
      <dgm:spPr/>
      <dgm:t>
        <a:bodyPr/>
        <a:lstStyle/>
        <a:p>
          <a:endParaRPr lang="en-GB"/>
        </a:p>
      </dgm:t>
    </dgm:pt>
    <dgm:pt modelId="{54F0135B-6B77-4EE2-8D48-8A1D1B0E2F24}" type="sibTrans" cxnId="{5A837B63-0822-4EF8-AE84-2BB15BDC7BB5}">
      <dgm:prSet/>
      <dgm:spPr/>
      <dgm:t>
        <a:bodyPr/>
        <a:lstStyle/>
        <a:p>
          <a:endParaRPr lang="en-GB"/>
        </a:p>
      </dgm:t>
    </dgm:pt>
    <dgm:pt modelId="{974D850C-2722-4541-BBC6-5EB0091CCFD0}">
      <dgm:prSet phldrT="[Text]"/>
      <dgm:spPr/>
      <dgm:t>
        <a:bodyPr/>
        <a:lstStyle/>
        <a:p>
          <a:r>
            <a:rPr lang="en-GB"/>
            <a:t>Marie Skłodowska-Curie Actions (MSCA)</a:t>
          </a:r>
        </a:p>
      </dgm:t>
    </dgm:pt>
    <dgm:pt modelId="{2D855B8A-DAFE-4A81-A742-B84BC326AD9B}" type="parTrans" cxnId="{D04AE792-FB53-48CD-AD24-A2AA3B801BA3}">
      <dgm:prSet/>
      <dgm:spPr/>
      <dgm:t>
        <a:bodyPr/>
        <a:lstStyle/>
        <a:p>
          <a:endParaRPr lang="en-GB"/>
        </a:p>
      </dgm:t>
    </dgm:pt>
    <dgm:pt modelId="{5548648D-FF41-4A3A-9F42-D81980950191}" type="sibTrans" cxnId="{D04AE792-FB53-48CD-AD24-A2AA3B801BA3}">
      <dgm:prSet/>
      <dgm:spPr/>
      <dgm:t>
        <a:bodyPr/>
        <a:lstStyle/>
        <a:p>
          <a:endParaRPr lang="en-GB"/>
        </a:p>
      </dgm:t>
    </dgm:pt>
    <dgm:pt modelId="{A3498962-A3BC-42D8-87B2-F9B10040ADC7}">
      <dgm:prSet phldrT="[Text]"/>
      <dgm:spPr/>
      <dgm:t>
        <a:bodyPr/>
        <a:lstStyle/>
        <a:p>
          <a:r>
            <a:rPr lang="en-GB"/>
            <a:t>Security</a:t>
          </a:r>
        </a:p>
      </dgm:t>
    </dgm:pt>
    <dgm:pt modelId="{97E40215-CB67-4A12-8AB9-9E86E31CEE42}" type="parTrans" cxnId="{F3B0EDB3-063F-43DE-8069-6D775659D441}">
      <dgm:prSet/>
      <dgm:spPr/>
      <dgm:t>
        <a:bodyPr/>
        <a:lstStyle/>
        <a:p>
          <a:endParaRPr lang="en-GB"/>
        </a:p>
      </dgm:t>
    </dgm:pt>
    <dgm:pt modelId="{AC832B81-5AA7-4F2F-B396-ED41132040A5}" type="sibTrans" cxnId="{F3B0EDB3-063F-43DE-8069-6D775659D441}">
      <dgm:prSet/>
      <dgm:spPr/>
      <dgm:t>
        <a:bodyPr/>
        <a:lstStyle/>
        <a:p>
          <a:endParaRPr lang="en-GB"/>
        </a:p>
      </dgm:t>
    </dgm:pt>
    <dgm:pt modelId="{9485127F-F468-4116-8787-7A0260A997B7}">
      <dgm:prSet phldrT="[Text]"/>
      <dgm:spPr/>
      <dgm:t>
        <a:bodyPr/>
        <a:lstStyle/>
        <a:p>
          <a:r>
            <a:rPr lang="en-GB" dirty="0" smtClean="0"/>
            <a:t>Energy</a:t>
          </a:r>
          <a:endParaRPr lang="en-GB" dirty="0"/>
        </a:p>
      </dgm:t>
    </dgm:pt>
    <dgm:pt modelId="{531AEF6F-53DB-40C9-B2E2-A58A2210CA7F}" type="parTrans" cxnId="{136BAA6B-CEAD-44FF-A1B7-49A191FE783D}">
      <dgm:prSet/>
      <dgm:spPr/>
      <dgm:t>
        <a:bodyPr/>
        <a:lstStyle/>
        <a:p>
          <a:endParaRPr lang="en-GB"/>
        </a:p>
      </dgm:t>
    </dgm:pt>
    <dgm:pt modelId="{F32B2B5F-600A-4FAF-A80E-482C9B8CB17D}" type="sibTrans" cxnId="{136BAA6B-CEAD-44FF-A1B7-49A191FE783D}">
      <dgm:prSet/>
      <dgm:spPr/>
      <dgm:t>
        <a:bodyPr/>
        <a:lstStyle/>
        <a:p>
          <a:endParaRPr lang="en-GB"/>
        </a:p>
      </dgm:t>
    </dgm:pt>
    <dgm:pt modelId="{6DFF97F0-EBBC-4D83-86CF-CD4561F7FB89}">
      <dgm:prSet phldrT="[Text]"/>
      <dgm:spPr/>
      <dgm:t>
        <a:bodyPr/>
        <a:lstStyle/>
        <a:p>
          <a:r>
            <a:rPr lang="en-GB" dirty="0" smtClean="0"/>
            <a:t>Transport</a:t>
          </a:r>
          <a:endParaRPr lang="en-GB" dirty="0"/>
        </a:p>
      </dgm:t>
    </dgm:pt>
    <dgm:pt modelId="{B968AE80-DF22-4607-B5F4-95E17360AB9B}" type="parTrans" cxnId="{2BCE39D0-3DB5-475B-B745-E94C02E4B570}">
      <dgm:prSet/>
      <dgm:spPr/>
      <dgm:t>
        <a:bodyPr/>
        <a:lstStyle/>
        <a:p>
          <a:endParaRPr lang="en-GB"/>
        </a:p>
      </dgm:t>
    </dgm:pt>
    <dgm:pt modelId="{62ED0C8E-97CA-4DC4-A73E-053E5565E333}" type="sibTrans" cxnId="{2BCE39D0-3DB5-475B-B745-E94C02E4B570}">
      <dgm:prSet/>
      <dgm:spPr/>
      <dgm:t>
        <a:bodyPr/>
        <a:lstStyle/>
        <a:p>
          <a:endParaRPr lang="en-GB"/>
        </a:p>
      </dgm:t>
    </dgm:pt>
    <dgm:pt modelId="{D063B842-996D-46F2-B1BB-EE39C65616D6}">
      <dgm:prSet phldrT="[Text]"/>
      <dgm:spPr/>
      <dgm:t>
        <a:bodyPr/>
        <a:lstStyle/>
        <a:p>
          <a:r>
            <a:rPr lang="en-GB"/>
            <a:t>Climate action</a:t>
          </a:r>
        </a:p>
      </dgm:t>
    </dgm:pt>
    <dgm:pt modelId="{9E3D2F30-E328-46CE-B6CF-53E740044749}" type="parTrans" cxnId="{BFF5406E-B745-43AF-9152-CBDFE49E2766}">
      <dgm:prSet/>
      <dgm:spPr/>
      <dgm:t>
        <a:bodyPr/>
        <a:lstStyle/>
        <a:p>
          <a:endParaRPr lang="en-GB"/>
        </a:p>
      </dgm:t>
    </dgm:pt>
    <dgm:pt modelId="{483D4E5E-5174-4485-BB3C-8DA6510723E1}" type="sibTrans" cxnId="{BFF5406E-B745-43AF-9152-CBDFE49E2766}">
      <dgm:prSet/>
      <dgm:spPr/>
      <dgm:t>
        <a:bodyPr/>
        <a:lstStyle/>
        <a:p>
          <a:endParaRPr lang="en-GB"/>
        </a:p>
      </dgm:t>
    </dgm:pt>
    <dgm:pt modelId="{9C423D85-BD1F-4C1D-91FF-CC85ADB03A25}">
      <dgm:prSet phldrT="[Text]"/>
      <dgm:spPr/>
      <dgm:t>
        <a:bodyPr/>
        <a:lstStyle/>
        <a:p>
          <a:r>
            <a:rPr lang="en-GB"/>
            <a:t>Societies</a:t>
          </a:r>
        </a:p>
      </dgm:t>
    </dgm:pt>
    <dgm:pt modelId="{1AC01D0E-D264-459B-8BE5-EE6A2E1A0A59}" type="parTrans" cxnId="{1550A761-0170-47AD-B9B6-41C855528CEE}">
      <dgm:prSet/>
      <dgm:spPr/>
      <dgm:t>
        <a:bodyPr/>
        <a:lstStyle/>
        <a:p>
          <a:endParaRPr lang="en-GB"/>
        </a:p>
      </dgm:t>
    </dgm:pt>
    <dgm:pt modelId="{E7D91680-7AE6-4A57-B061-5E46AB6EDF25}" type="sibTrans" cxnId="{1550A761-0170-47AD-B9B6-41C855528CEE}">
      <dgm:prSet/>
      <dgm:spPr/>
      <dgm:t>
        <a:bodyPr/>
        <a:lstStyle/>
        <a:p>
          <a:endParaRPr lang="en-GB"/>
        </a:p>
      </dgm:t>
    </dgm:pt>
    <dgm:pt modelId="{B3670F34-DE3F-4DA8-8ED4-5B4B21034101}">
      <dgm:prSet phldrT="[Text]"/>
      <dgm:spPr/>
      <dgm:t>
        <a:bodyPr/>
        <a:lstStyle/>
        <a:p>
          <a:r>
            <a:rPr lang="en-GB"/>
            <a:t>Access to Risk Finance</a:t>
          </a:r>
        </a:p>
      </dgm:t>
    </dgm:pt>
    <dgm:pt modelId="{90084B3E-1265-40B4-B343-125B3DF10316}" type="parTrans" cxnId="{6452B8FB-725A-40C5-8C2E-D17647880420}">
      <dgm:prSet/>
      <dgm:spPr/>
      <dgm:t>
        <a:bodyPr/>
        <a:lstStyle/>
        <a:p>
          <a:endParaRPr lang="en-GB"/>
        </a:p>
      </dgm:t>
    </dgm:pt>
    <dgm:pt modelId="{D75C0713-C7AE-4A9E-9B06-5310DF231E1E}" type="sibTrans" cxnId="{6452B8FB-725A-40C5-8C2E-D17647880420}">
      <dgm:prSet/>
      <dgm:spPr/>
      <dgm:t>
        <a:bodyPr/>
        <a:lstStyle/>
        <a:p>
          <a:endParaRPr lang="en-GB"/>
        </a:p>
      </dgm:t>
    </dgm:pt>
    <dgm:pt modelId="{D0C05203-E715-4490-8EB5-2A13D6A60345}" type="pres">
      <dgm:prSet presAssocID="{17A8AAB4-0F7D-4F04-8D55-F8DBE65AA0A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F5BEC4F-FCBB-44A4-A382-E8596E28527A}" type="pres">
      <dgm:prSet presAssocID="{2A99E11F-7F09-41AC-BD23-C20C969379D9}" presName="compNode" presStyleCnt="0"/>
      <dgm:spPr/>
    </dgm:pt>
    <dgm:pt modelId="{563DE49F-35A1-4CD9-A787-5E956B18BDDE}" type="pres">
      <dgm:prSet presAssocID="{2A99E11F-7F09-41AC-BD23-C20C969379D9}" presName="aNode" presStyleLbl="bgShp" presStyleIdx="0" presStyleCnt="3" custLinFactNeighborX="-547"/>
      <dgm:spPr/>
      <dgm:t>
        <a:bodyPr/>
        <a:lstStyle/>
        <a:p>
          <a:endParaRPr lang="en-GB"/>
        </a:p>
      </dgm:t>
    </dgm:pt>
    <dgm:pt modelId="{D4D9BF8A-9059-44C7-BE5A-FDE23AFB53B1}" type="pres">
      <dgm:prSet presAssocID="{2A99E11F-7F09-41AC-BD23-C20C969379D9}" presName="textNode" presStyleLbl="bgShp" presStyleIdx="0" presStyleCnt="3"/>
      <dgm:spPr/>
      <dgm:t>
        <a:bodyPr/>
        <a:lstStyle/>
        <a:p>
          <a:endParaRPr lang="en-GB"/>
        </a:p>
      </dgm:t>
    </dgm:pt>
    <dgm:pt modelId="{E535B422-BC06-40CB-868D-E3770BADB624}" type="pres">
      <dgm:prSet presAssocID="{2A99E11F-7F09-41AC-BD23-C20C969379D9}" presName="compChildNode" presStyleCnt="0"/>
      <dgm:spPr/>
    </dgm:pt>
    <dgm:pt modelId="{560D95DD-EF85-4D10-ACF2-3483AA1BA745}" type="pres">
      <dgm:prSet presAssocID="{2A99E11F-7F09-41AC-BD23-C20C969379D9}" presName="theInnerList" presStyleCnt="0"/>
      <dgm:spPr/>
    </dgm:pt>
    <dgm:pt modelId="{552724DC-8A3B-4AC0-9AD2-03FE596F6224}" type="pres">
      <dgm:prSet presAssocID="{B8534E3E-8ED4-47A5-AAA1-78A873DBCAB5}" presName="childNode" presStyleLbl="node1" presStyleIdx="0" presStyleCnt="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E31611-0BED-4324-9884-CD4E2405AF41}" type="pres">
      <dgm:prSet presAssocID="{B8534E3E-8ED4-47A5-AAA1-78A873DBCAB5}" presName="aSpace2" presStyleCnt="0"/>
      <dgm:spPr/>
    </dgm:pt>
    <dgm:pt modelId="{8DA8FAB4-3312-4331-9822-1F0B10A52AD8}" type="pres">
      <dgm:prSet presAssocID="{828D13A5-75EB-4215-8483-59217208E222}" presName="childNode" presStyleLbl="node1" presStyleIdx="1" presStyleCnt="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211533A-FB1D-4F93-8C2C-A134D1D6DCFE}" type="pres">
      <dgm:prSet presAssocID="{828D13A5-75EB-4215-8483-59217208E222}" presName="aSpace2" presStyleCnt="0"/>
      <dgm:spPr/>
    </dgm:pt>
    <dgm:pt modelId="{F6BFAF5D-51A3-481E-A2E5-C1AD8B01B342}" type="pres">
      <dgm:prSet presAssocID="{974D850C-2722-4541-BBC6-5EB0091CCFD0}" presName="childNode" presStyleLbl="node1" presStyleIdx="2" presStyleCnt="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5F76D67-1317-4D99-A1AC-3A859D2112FF}" type="pres">
      <dgm:prSet presAssocID="{974D850C-2722-4541-BBC6-5EB0091CCFD0}" presName="aSpace2" presStyleCnt="0"/>
      <dgm:spPr/>
    </dgm:pt>
    <dgm:pt modelId="{7DF625EA-3CAF-40EC-8E5B-E1C961EF62E8}" type="pres">
      <dgm:prSet presAssocID="{25C58374-2D04-49AD-B9ED-E15DBEBD4C36}" presName="childNode" presStyleLbl="node1" presStyleIdx="3" presStyleCnt="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1E77190-E6B7-4C30-93B7-75589B62B1D8}" type="pres">
      <dgm:prSet presAssocID="{2A99E11F-7F09-41AC-BD23-C20C969379D9}" presName="aSpace" presStyleCnt="0"/>
      <dgm:spPr/>
    </dgm:pt>
    <dgm:pt modelId="{096538BC-F53C-42E4-BECD-585E61755DD0}" type="pres">
      <dgm:prSet presAssocID="{1AF4BE10-1A44-4EF3-A79F-D46736910B49}" presName="compNode" presStyleCnt="0"/>
      <dgm:spPr/>
    </dgm:pt>
    <dgm:pt modelId="{4ED795A0-B59D-4836-9011-A4D20BD42DCF}" type="pres">
      <dgm:prSet presAssocID="{1AF4BE10-1A44-4EF3-A79F-D46736910B49}" presName="aNode" presStyleLbl="bgShp" presStyleIdx="1" presStyleCnt="3"/>
      <dgm:spPr/>
      <dgm:t>
        <a:bodyPr/>
        <a:lstStyle/>
        <a:p>
          <a:endParaRPr lang="en-GB"/>
        </a:p>
      </dgm:t>
    </dgm:pt>
    <dgm:pt modelId="{D0D59456-B739-4839-B6FE-8CE8D118BA3F}" type="pres">
      <dgm:prSet presAssocID="{1AF4BE10-1A44-4EF3-A79F-D46736910B49}" presName="textNode" presStyleLbl="bgShp" presStyleIdx="1" presStyleCnt="3"/>
      <dgm:spPr/>
      <dgm:t>
        <a:bodyPr/>
        <a:lstStyle/>
        <a:p>
          <a:endParaRPr lang="en-GB"/>
        </a:p>
      </dgm:t>
    </dgm:pt>
    <dgm:pt modelId="{CF1C10F7-4A04-4DA4-91CB-04F41E1F9A7D}" type="pres">
      <dgm:prSet presAssocID="{1AF4BE10-1A44-4EF3-A79F-D46736910B49}" presName="compChildNode" presStyleCnt="0"/>
      <dgm:spPr/>
    </dgm:pt>
    <dgm:pt modelId="{34DAAEF6-286F-4965-9AE7-32FEE0D60E6C}" type="pres">
      <dgm:prSet presAssocID="{1AF4BE10-1A44-4EF3-A79F-D46736910B49}" presName="theInnerList" presStyleCnt="0"/>
      <dgm:spPr/>
    </dgm:pt>
    <dgm:pt modelId="{3B5A5BA6-1805-4BD2-9C62-DAC447ED122D}" type="pres">
      <dgm:prSet presAssocID="{AEBEEDDD-60A5-43DB-91E7-CAAE5ED338CF}" presName="childNode" presStyleLbl="node1" presStyleIdx="4" presStyleCnt="14" custScaleY="13534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5A3AF1-2E49-408C-9F7B-957CFF8E1938}" type="pres">
      <dgm:prSet presAssocID="{AEBEEDDD-60A5-43DB-91E7-CAAE5ED338CF}" presName="aSpace2" presStyleCnt="0"/>
      <dgm:spPr/>
    </dgm:pt>
    <dgm:pt modelId="{2C83FCDB-50FF-4400-BAC1-A59F2749571C}" type="pres">
      <dgm:prSet presAssocID="{B3670F34-DE3F-4DA8-8ED4-5B4B21034101}" presName="childNode" presStyleLbl="node1" presStyleIdx="5" presStyleCnt="14" custScaleY="2415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A970342-4FC9-4D86-8C80-8478E726E2FC}" type="pres">
      <dgm:prSet presAssocID="{B3670F34-DE3F-4DA8-8ED4-5B4B21034101}" presName="aSpace2" presStyleCnt="0"/>
      <dgm:spPr/>
    </dgm:pt>
    <dgm:pt modelId="{B68FEFBF-CFDB-4CE6-BC6B-E7ED42B7E930}" type="pres">
      <dgm:prSet presAssocID="{1B46CB00-7678-441F-AA16-6DD4CA001017}" presName="childNode" presStyleLbl="node1" presStyleIdx="6" presStyleCnt="14" custScaleY="2457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6D23F90-C870-49C2-A410-82AFD969B255}" type="pres">
      <dgm:prSet presAssocID="{1AF4BE10-1A44-4EF3-A79F-D46736910B49}" presName="aSpace" presStyleCnt="0"/>
      <dgm:spPr/>
    </dgm:pt>
    <dgm:pt modelId="{DA7DD441-8689-40CF-93D8-73E6160CC06F}" type="pres">
      <dgm:prSet presAssocID="{A7A0EE03-D874-4827-B76C-0674AB02443B}" presName="compNode" presStyleCnt="0"/>
      <dgm:spPr/>
    </dgm:pt>
    <dgm:pt modelId="{2518BE23-222D-47AD-9F03-D8EFA567F112}" type="pres">
      <dgm:prSet presAssocID="{A7A0EE03-D874-4827-B76C-0674AB02443B}" presName="aNode" presStyleLbl="bgShp" presStyleIdx="2" presStyleCnt="3"/>
      <dgm:spPr/>
      <dgm:t>
        <a:bodyPr/>
        <a:lstStyle/>
        <a:p>
          <a:endParaRPr lang="en-GB"/>
        </a:p>
      </dgm:t>
    </dgm:pt>
    <dgm:pt modelId="{1F37D035-E35D-4D9A-9FAA-64062841E646}" type="pres">
      <dgm:prSet presAssocID="{A7A0EE03-D874-4827-B76C-0674AB02443B}" presName="textNode" presStyleLbl="bgShp" presStyleIdx="2" presStyleCnt="3"/>
      <dgm:spPr/>
      <dgm:t>
        <a:bodyPr/>
        <a:lstStyle/>
        <a:p>
          <a:endParaRPr lang="en-GB"/>
        </a:p>
      </dgm:t>
    </dgm:pt>
    <dgm:pt modelId="{FB864472-EACD-4821-BF7D-45BCBF896A08}" type="pres">
      <dgm:prSet presAssocID="{A7A0EE03-D874-4827-B76C-0674AB02443B}" presName="compChildNode" presStyleCnt="0"/>
      <dgm:spPr/>
    </dgm:pt>
    <dgm:pt modelId="{1DC15797-FE4D-415D-97CF-F122FEA1B273}" type="pres">
      <dgm:prSet presAssocID="{A7A0EE03-D874-4827-B76C-0674AB02443B}" presName="theInnerList" presStyleCnt="0"/>
      <dgm:spPr/>
    </dgm:pt>
    <dgm:pt modelId="{7B31870D-095C-4702-AAC2-DF4E449C1184}" type="pres">
      <dgm:prSet presAssocID="{E7842B65-EB61-4376-9E64-0E29D6D38453}" presName="childNode" presStyleLbl="node1" presStyleIdx="7" presStyleCnt="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CF72E98-5901-4544-9D09-53C2F25F263E}" type="pres">
      <dgm:prSet presAssocID="{E7842B65-EB61-4376-9E64-0E29D6D38453}" presName="aSpace2" presStyleCnt="0"/>
      <dgm:spPr/>
    </dgm:pt>
    <dgm:pt modelId="{D7D8251D-EAEF-4E9D-946B-9098E8DBE736}" type="pres">
      <dgm:prSet presAssocID="{E5A990F4-55B1-4931-BFAB-3E3B7CEE7AE0}" presName="childNode" presStyleLbl="node1" presStyleIdx="8" presStyleCnt="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3189185-4B69-4A96-A295-F872E587D598}" type="pres">
      <dgm:prSet presAssocID="{E5A990F4-55B1-4931-BFAB-3E3B7CEE7AE0}" presName="aSpace2" presStyleCnt="0"/>
      <dgm:spPr/>
    </dgm:pt>
    <dgm:pt modelId="{FA27F0A9-55FD-4274-8AF9-8F90668D752E}" type="pres">
      <dgm:prSet presAssocID="{9485127F-F468-4116-8787-7A0260A997B7}" presName="childNode" presStyleLbl="node1" presStyleIdx="9" presStyleCnt="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6EA508-4BBB-4C29-B61F-8BFF7C324DDB}" type="pres">
      <dgm:prSet presAssocID="{9485127F-F468-4116-8787-7A0260A997B7}" presName="aSpace2" presStyleCnt="0"/>
      <dgm:spPr/>
    </dgm:pt>
    <dgm:pt modelId="{9AA69073-8D74-4137-AEEF-3853FAB72694}" type="pres">
      <dgm:prSet presAssocID="{6DFF97F0-EBBC-4D83-86CF-CD4561F7FB89}" presName="childNode" presStyleLbl="node1" presStyleIdx="10" presStyleCnt="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4CE4924-7BAC-4CBD-A399-EAC855FBD4FF}" type="pres">
      <dgm:prSet presAssocID="{6DFF97F0-EBBC-4D83-86CF-CD4561F7FB89}" presName="aSpace2" presStyleCnt="0"/>
      <dgm:spPr/>
    </dgm:pt>
    <dgm:pt modelId="{80B1090E-5E9D-4AE9-A67B-5B8FD3C5650E}" type="pres">
      <dgm:prSet presAssocID="{D063B842-996D-46F2-B1BB-EE39C65616D6}" presName="childNode" presStyleLbl="node1" presStyleIdx="11" presStyleCnt="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CCBE9E-8229-4B5B-9A95-154B4B1F6785}" type="pres">
      <dgm:prSet presAssocID="{D063B842-996D-46F2-B1BB-EE39C65616D6}" presName="aSpace2" presStyleCnt="0"/>
      <dgm:spPr/>
    </dgm:pt>
    <dgm:pt modelId="{F78160EA-47F7-4646-9E3A-28CAD31732B5}" type="pres">
      <dgm:prSet presAssocID="{9C423D85-BD1F-4C1D-91FF-CC85ADB03A25}" presName="childNode" presStyleLbl="node1" presStyleIdx="12" presStyleCnt="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9392EB9-20AE-4CE6-8998-DEAD8EDCCFF7}" type="pres">
      <dgm:prSet presAssocID="{9C423D85-BD1F-4C1D-91FF-CC85ADB03A25}" presName="aSpace2" presStyleCnt="0"/>
      <dgm:spPr/>
    </dgm:pt>
    <dgm:pt modelId="{55A14460-B99A-4C6F-9C02-732A218D5DD9}" type="pres">
      <dgm:prSet presAssocID="{A3498962-A3BC-42D8-87B2-F9B10040ADC7}" presName="childNode" presStyleLbl="node1" presStyleIdx="13" presStyleCnt="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CBBAFFF-55C8-4BF9-B5EC-26B5ADAD2D75}" srcId="{17A8AAB4-0F7D-4F04-8D55-F8DBE65AA0AB}" destId="{2A99E11F-7F09-41AC-BD23-C20C969379D9}" srcOrd="0" destOrd="0" parTransId="{D2803653-4A7B-498D-85DA-FDEFAA35111B}" sibTransId="{4BFF3D61-99F9-4975-8511-53767B01EDC9}"/>
    <dgm:cxn modelId="{407C43E8-91F8-4A0E-BE1E-CE5683B561F1}" type="presOf" srcId="{1AF4BE10-1A44-4EF3-A79F-D46736910B49}" destId="{D0D59456-B739-4839-B6FE-8CE8D118BA3F}" srcOrd="1" destOrd="0" presId="urn:microsoft.com/office/officeart/2005/8/layout/lProcess2"/>
    <dgm:cxn modelId="{F2AF7E03-C78C-4A65-92D5-E9AF678D4CC6}" type="presOf" srcId="{E5A990F4-55B1-4931-BFAB-3E3B7CEE7AE0}" destId="{D7D8251D-EAEF-4E9D-946B-9098E8DBE736}" srcOrd="0" destOrd="0" presId="urn:microsoft.com/office/officeart/2005/8/layout/lProcess2"/>
    <dgm:cxn modelId="{87B00D65-EC1F-4156-AA81-AD2917B4D61C}" type="presOf" srcId="{974D850C-2722-4541-BBC6-5EB0091CCFD0}" destId="{F6BFAF5D-51A3-481E-A2E5-C1AD8B01B342}" srcOrd="0" destOrd="0" presId="urn:microsoft.com/office/officeart/2005/8/layout/lProcess2"/>
    <dgm:cxn modelId="{2BCE39D0-3DB5-475B-B745-E94C02E4B570}" srcId="{A7A0EE03-D874-4827-B76C-0674AB02443B}" destId="{6DFF97F0-EBBC-4D83-86CF-CD4561F7FB89}" srcOrd="3" destOrd="0" parTransId="{B968AE80-DF22-4607-B5F4-95E17360AB9B}" sibTransId="{62ED0C8E-97CA-4DC4-A73E-053E5565E333}"/>
    <dgm:cxn modelId="{7E7C525C-24BE-4044-A33D-B46F29B4625B}" type="presOf" srcId="{17A8AAB4-0F7D-4F04-8D55-F8DBE65AA0AB}" destId="{D0C05203-E715-4490-8EB5-2A13D6A60345}" srcOrd="0" destOrd="0" presId="urn:microsoft.com/office/officeart/2005/8/layout/lProcess2"/>
    <dgm:cxn modelId="{7A2632C9-129F-4C3A-835E-0EF09A750A39}" srcId="{2A99E11F-7F09-41AC-BD23-C20C969379D9}" destId="{B8534E3E-8ED4-47A5-AAA1-78A873DBCAB5}" srcOrd="0" destOrd="0" parTransId="{409A607A-7D7A-4EB7-9755-84D3E9CC1B26}" sibTransId="{4F628CFB-0A47-481E-93F5-8C89A6C4C1DA}"/>
    <dgm:cxn modelId="{F3B0EDB3-063F-43DE-8069-6D775659D441}" srcId="{A7A0EE03-D874-4827-B76C-0674AB02443B}" destId="{A3498962-A3BC-42D8-87B2-F9B10040ADC7}" srcOrd="6" destOrd="0" parTransId="{97E40215-CB67-4A12-8AB9-9E86E31CEE42}" sibTransId="{AC832B81-5AA7-4F2F-B396-ED41132040A5}"/>
    <dgm:cxn modelId="{6A2FFB82-434B-4378-9380-83383B8DCE84}" type="presOf" srcId="{2A99E11F-7F09-41AC-BD23-C20C969379D9}" destId="{D4D9BF8A-9059-44C7-BE5A-FDE23AFB53B1}" srcOrd="1" destOrd="0" presId="urn:microsoft.com/office/officeart/2005/8/layout/lProcess2"/>
    <dgm:cxn modelId="{F193075F-44FE-4FF3-8D85-30DAA60DC29D}" type="presOf" srcId="{1B46CB00-7678-441F-AA16-6DD4CA001017}" destId="{B68FEFBF-CFDB-4CE6-BC6B-E7ED42B7E930}" srcOrd="0" destOrd="0" presId="urn:microsoft.com/office/officeart/2005/8/layout/lProcess2"/>
    <dgm:cxn modelId="{D2AAC852-4184-4DC2-9322-A0BB46EE0669}" type="presOf" srcId="{E7842B65-EB61-4376-9E64-0E29D6D38453}" destId="{7B31870D-095C-4702-AAC2-DF4E449C1184}" srcOrd="0" destOrd="0" presId="urn:microsoft.com/office/officeart/2005/8/layout/lProcess2"/>
    <dgm:cxn modelId="{E98639CF-60A2-4D5B-AD5A-6D2B86B0480C}" srcId="{17A8AAB4-0F7D-4F04-8D55-F8DBE65AA0AB}" destId="{1AF4BE10-1A44-4EF3-A79F-D46736910B49}" srcOrd="1" destOrd="0" parTransId="{A2BDEEF4-0CB2-4C58-9130-D8371DD8A730}" sibTransId="{67995B5F-8F6B-41F9-B1B9-FB4C3B9E9BB4}"/>
    <dgm:cxn modelId="{9D5147A0-4211-4BF0-BE82-A80E9D89A867}" type="presOf" srcId="{B3670F34-DE3F-4DA8-8ED4-5B4B21034101}" destId="{2C83FCDB-50FF-4400-BAC1-A59F2749571C}" srcOrd="0" destOrd="0" presId="urn:microsoft.com/office/officeart/2005/8/layout/lProcess2"/>
    <dgm:cxn modelId="{B6708482-0682-4B13-9371-F689D956DE3E}" type="presOf" srcId="{2A99E11F-7F09-41AC-BD23-C20C969379D9}" destId="{563DE49F-35A1-4CD9-A787-5E956B18BDDE}" srcOrd="0" destOrd="0" presId="urn:microsoft.com/office/officeart/2005/8/layout/lProcess2"/>
    <dgm:cxn modelId="{8E2106A5-1512-48AF-B8C6-AB94C9549D5D}" srcId="{A7A0EE03-D874-4827-B76C-0674AB02443B}" destId="{E7842B65-EB61-4376-9E64-0E29D6D38453}" srcOrd="0" destOrd="0" parTransId="{709C58E8-E90F-45CD-99A2-458BC41F61F8}" sibTransId="{35E4ACE0-5646-469E-B5B2-7462B3A7D4EA}"/>
    <dgm:cxn modelId="{D93861CD-C87B-4EAD-8B94-375B97569DBC}" type="presOf" srcId="{9C423D85-BD1F-4C1D-91FF-CC85ADB03A25}" destId="{F78160EA-47F7-4646-9E3A-28CAD31732B5}" srcOrd="0" destOrd="0" presId="urn:microsoft.com/office/officeart/2005/8/layout/lProcess2"/>
    <dgm:cxn modelId="{E5CA308F-E86D-4029-9BFE-09EA014C02F4}" type="presOf" srcId="{9485127F-F468-4116-8787-7A0260A997B7}" destId="{FA27F0A9-55FD-4274-8AF9-8F90668D752E}" srcOrd="0" destOrd="0" presId="urn:microsoft.com/office/officeart/2005/8/layout/lProcess2"/>
    <dgm:cxn modelId="{D04AE792-FB53-48CD-AD24-A2AA3B801BA3}" srcId="{2A99E11F-7F09-41AC-BD23-C20C969379D9}" destId="{974D850C-2722-4541-BBC6-5EB0091CCFD0}" srcOrd="2" destOrd="0" parTransId="{2D855B8A-DAFE-4A81-A742-B84BC326AD9B}" sibTransId="{5548648D-FF41-4A3A-9F42-D81980950191}"/>
    <dgm:cxn modelId="{6452B8FB-725A-40C5-8C2E-D17647880420}" srcId="{1AF4BE10-1A44-4EF3-A79F-D46736910B49}" destId="{B3670F34-DE3F-4DA8-8ED4-5B4B21034101}" srcOrd="1" destOrd="0" parTransId="{90084B3E-1265-40B4-B343-125B3DF10316}" sibTransId="{D75C0713-C7AE-4A9E-9B06-5310DF231E1E}"/>
    <dgm:cxn modelId="{136BAA6B-CEAD-44FF-A1B7-49A191FE783D}" srcId="{A7A0EE03-D874-4827-B76C-0674AB02443B}" destId="{9485127F-F468-4116-8787-7A0260A997B7}" srcOrd="2" destOrd="0" parTransId="{531AEF6F-53DB-40C9-B2E2-A58A2210CA7F}" sibTransId="{F32B2B5F-600A-4FAF-A80E-482C9B8CB17D}"/>
    <dgm:cxn modelId="{12B516AB-EEA2-44A3-B7FC-6B4D95869C78}" srcId="{2A99E11F-7F09-41AC-BD23-C20C969379D9}" destId="{828D13A5-75EB-4215-8483-59217208E222}" srcOrd="1" destOrd="0" parTransId="{F27206FC-4C32-459D-989C-81D88B0DAF29}" sibTransId="{8146B57A-4BC0-4630-AEF2-1B1DE3D32D01}"/>
    <dgm:cxn modelId="{5744AADF-9EFA-4DF7-9A4D-21E5F4839B5E}" srcId="{1AF4BE10-1A44-4EF3-A79F-D46736910B49}" destId="{AEBEEDDD-60A5-43DB-91E7-CAAE5ED338CF}" srcOrd="0" destOrd="0" parTransId="{210A7D71-3512-41D8-B830-5C0D41921B60}" sibTransId="{308CEA6C-C8AA-42CD-B059-1C3D745625FA}"/>
    <dgm:cxn modelId="{1B1D676E-316C-4C28-957D-DA927F1D316D}" srcId="{17A8AAB4-0F7D-4F04-8D55-F8DBE65AA0AB}" destId="{A7A0EE03-D874-4827-B76C-0674AB02443B}" srcOrd="2" destOrd="0" parTransId="{A1DD3901-CDC7-4528-A1A6-1762B8592651}" sibTransId="{34D072E9-9970-48CE-A160-6892F8F154A7}"/>
    <dgm:cxn modelId="{4D21589A-B78A-4866-947C-29BBC9C9C371}" srcId="{1AF4BE10-1A44-4EF3-A79F-D46736910B49}" destId="{1B46CB00-7678-441F-AA16-6DD4CA001017}" srcOrd="2" destOrd="0" parTransId="{64393DCE-33EA-4528-8179-E653F27B8EDB}" sibTransId="{F7014B8A-73DE-456E-BF20-B80AB5ED1E1C}"/>
    <dgm:cxn modelId="{E0221B9E-C718-457E-9F68-15911355E67B}" type="presOf" srcId="{25C58374-2D04-49AD-B9ED-E15DBEBD4C36}" destId="{7DF625EA-3CAF-40EC-8E5B-E1C961EF62E8}" srcOrd="0" destOrd="0" presId="urn:microsoft.com/office/officeart/2005/8/layout/lProcess2"/>
    <dgm:cxn modelId="{DE6FAC6B-ABBD-44D9-A590-B222665E52C3}" type="presOf" srcId="{6DFF97F0-EBBC-4D83-86CF-CD4561F7FB89}" destId="{9AA69073-8D74-4137-AEEF-3853FAB72694}" srcOrd="0" destOrd="0" presId="urn:microsoft.com/office/officeart/2005/8/layout/lProcess2"/>
    <dgm:cxn modelId="{BFF5406E-B745-43AF-9152-CBDFE49E2766}" srcId="{A7A0EE03-D874-4827-B76C-0674AB02443B}" destId="{D063B842-996D-46F2-B1BB-EE39C65616D6}" srcOrd="4" destOrd="0" parTransId="{9E3D2F30-E328-46CE-B6CF-53E740044749}" sibTransId="{483D4E5E-5174-4485-BB3C-8DA6510723E1}"/>
    <dgm:cxn modelId="{403473DA-58FC-477A-B50B-85F19730F81D}" type="presOf" srcId="{A7A0EE03-D874-4827-B76C-0674AB02443B}" destId="{1F37D035-E35D-4D9A-9FAA-64062841E646}" srcOrd="1" destOrd="0" presId="urn:microsoft.com/office/officeart/2005/8/layout/lProcess2"/>
    <dgm:cxn modelId="{860C9A95-CAFA-48BF-AC30-B58DDCE7929D}" srcId="{A7A0EE03-D874-4827-B76C-0674AB02443B}" destId="{E5A990F4-55B1-4931-BFAB-3E3B7CEE7AE0}" srcOrd="1" destOrd="0" parTransId="{4EEA54EC-C001-4D19-B257-86929E9162F7}" sibTransId="{1D0C88BB-A327-420D-AD1E-464722AC1163}"/>
    <dgm:cxn modelId="{A6A699C5-9D0F-45DA-873C-C986948084F5}" type="presOf" srcId="{A7A0EE03-D874-4827-B76C-0674AB02443B}" destId="{2518BE23-222D-47AD-9F03-D8EFA567F112}" srcOrd="0" destOrd="0" presId="urn:microsoft.com/office/officeart/2005/8/layout/lProcess2"/>
    <dgm:cxn modelId="{5A837B63-0822-4EF8-AE84-2BB15BDC7BB5}" srcId="{2A99E11F-7F09-41AC-BD23-C20C969379D9}" destId="{25C58374-2D04-49AD-B9ED-E15DBEBD4C36}" srcOrd="3" destOrd="0" parTransId="{2908FBAB-B967-4EF9-A588-296150F0C593}" sibTransId="{54F0135B-6B77-4EE2-8D48-8A1D1B0E2F24}"/>
    <dgm:cxn modelId="{936886F6-C91B-4A7F-A90F-3C6FC0334CF4}" type="presOf" srcId="{AEBEEDDD-60A5-43DB-91E7-CAAE5ED338CF}" destId="{3B5A5BA6-1805-4BD2-9C62-DAC447ED122D}" srcOrd="0" destOrd="0" presId="urn:microsoft.com/office/officeart/2005/8/layout/lProcess2"/>
    <dgm:cxn modelId="{206A192B-700E-4372-86B5-EDC4E1DAAD06}" type="presOf" srcId="{D063B842-996D-46F2-B1BB-EE39C65616D6}" destId="{80B1090E-5E9D-4AE9-A67B-5B8FD3C5650E}" srcOrd="0" destOrd="0" presId="urn:microsoft.com/office/officeart/2005/8/layout/lProcess2"/>
    <dgm:cxn modelId="{2E09D931-7050-45BD-87CA-CBEA2344B9FB}" type="presOf" srcId="{1AF4BE10-1A44-4EF3-A79F-D46736910B49}" destId="{4ED795A0-B59D-4836-9011-A4D20BD42DCF}" srcOrd="0" destOrd="0" presId="urn:microsoft.com/office/officeart/2005/8/layout/lProcess2"/>
    <dgm:cxn modelId="{0EC8C687-B113-480C-8F9E-5C6CD4A2AD3E}" type="presOf" srcId="{A3498962-A3BC-42D8-87B2-F9B10040ADC7}" destId="{55A14460-B99A-4C6F-9C02-732A218D5DD9}" srcOrd="0" destOrd="0" presId="urn:microsoft.com/office/officeart/2005/8/layout/lProcess2"/>
    <dgm:cxn modelId="{E15C936D-15C2-450E-AE9C-418FCF60DC5A}" type="presOf" srcId="{828D13A5-75EB-4215-8483-59217208E222}" destId="{8DA8FAB4-3312-4331-9822-1F0B10A52AD8}" srcOrd="0" destOrd="0" presId="urn:microsoft.com/office/officeart/2005/8/layout/lProcess2"/>
    <dgm:cxn modelId="{C1E7E748-CEA6-48F4-86D2-D518CD93B45A}" type="presOf" srcId="{B8534E3E-8ED4-47A5-AAA1-78A873DBCAB5}" destId="{552724DC-8A3B-4AC0-9AD2-03FE596F6224}" srcOrd="0" destOrd="0" presId="urn:microsoft.com/office/officeart/2005/8/layout/lProcess2"/>
    <dgm:cxn modelId="{1550A761-0170-47AD-B9B6-41C855528CEE}" srcId="{A7A0EE03-D874-4827-B76C-0674AB02443B}" destId="{9C423D85-BD1F-4C1D-91FF-CC85ADB03A25}" srcOrd="5" destOrd="0" parTransId="{1AC01D0E-D264-459B-8BE5-EE6A2E1A0A59}" sibTransId="{E7D91680-7AE6-4A57-B061-5E46AB6EDF25}"/>
    <dgm:cxn modelId="{FCBD1CA5-8AAE-456E-9B92-712AF9E35EF6}" type="presParOf" srcId="{D0C05203-E715-4490-8EB5-2A13D6A60345}" destId="{2F5BEC4F-FCBB-44A4-A382-E8596E28527A}" srcOrd="0" destOrd="0" presId="urn:microsoft.com/office/officeart/2005/8/layout/lProcess2"/>
    <dgm:cxn modelId="{AE7E74F1-FF59-47C9-B65A-CF48C0034848}" type="presParOf" srcId="{2F5BEC4F-FCBB-44A4-A382-E8596E28527A}" destId="{563DE49F-35A1-4CD9-A787-5E956B18BDDE}" srcOrd="0" destOrd="0" presId="urn:microsoft.com/office/officeart/2005/8/layout/lProcess2"/>
    <dgm:cxn modelId="{4D6EE399-9C9F-422A-9E91-57811D00FE75}" type="presParOf" srcId="{2F5BEC4F-FCBB-44A4-A382-E8596E28527A}" destId="{D4D9BF8A-9059-44C7-BE5A-FDE23AFB53B1}" srcOrd="1" destOrd="0" presId="urn:microsoft.com/office/officeart/2005/8/layout/lProcess2"/>
    <dgm:cxn modelId="{F027E383-13E3-423C-872A-7F752A24E268}" type="presParOf" srcId="{2F5BEC4F-FCBB-44A4-A382-E8596E28527A}" destId="{E535B422-BC06-40CB-868D-E3770BADB624}" srcOrd="2" destOrd="0" presId="urn:microsoft.com/office/officeart/2005/8/layout/lProcess2"/>
    <dgm:cxn modelId="{963216BD-D2D8-44DF-9BEA-21AA7C5430F2}" type="presParOf" srcId="{E535B422-BC06-40CB-868D-E3770BADB624}" destId="{560D95DD-EF85-4D10-ACF2-3483AA1BA745}" srcOrd="0" destOrd="0" presId="urn:microsoft.com/office/officeart/2005/8/layout/lProcess2"/>
    <dgm:cxn modelId="{890FC446-C822-4F33-923D-EE024469D590}" type="presParOf" srcId="{560D95DD-EF85-4D10-ACF2-3483AA1BA745}" destId="{552724DC-8A3B-4AC0-9AD2-03FE596F6224}" srcOrd="0" destOrd="0" presId="urn:microsoft.com/office/officeart/2005/8/layout/lProcess2"/>
    <dgm:cxn modelId="{20B597FB-0C3F-4946-89B8-326F7DFBE297}" type="presParOf" srcId="{560D95DD-EF85-4D10-ACF2-3483AA1BA745}" destId="{56E31611-0BED-4324-9884-CD4E2405AF41}" srcOrd="1" destOrd="0" presId="urn:microsoft.com/office/officeart/2005/8/layout/lProcess2"/>
    <dgm:cxn modelId="{C920C94E-D3EE-49D9-B145-B23D6B66774A}" type="presParOf" srcId="{560D95DD-EF85-4D10-ACF2-3483AA1BA745}" destId="{8DA8FAB4-3312-4331-9822-1F0B10A52AD8}" srcOrd="2" destOrd="0" presId="urn:microsoft.com/office/officeart/2005/8/layout/lProcess2"/>
    <dgm:cxn modelId="{728D29AF-8F19-4E3A-9019-04643AB735E0}" type="presParOf" srcId="{560D95DD-EF85-4D10-ACF2-3483AA1BA745}" destId="{3211533A-FB1D-4F93-8C2C-A134D1D6DCFE}" srcOrd="3" destOrd="0" presId="urn:microsoft.com/office/officeart/2005/8/layout/lProcess2"/>
    <dgm:cxn modelId="{8862575D-FDD5-4F45-9386-34482758D8D5}" type="presParOf" srcId="{560D95DD-EF85-4D10-ACF2-3483AA1BA745}" destId="{F6BFAF5D-51A3-481E-A2E5-C1AD8B01B342}" srcOrd="4" destOrd="0" presId="urn:microsoft.com/office/officeart/2005/8/layout/lProcess2"/>
    <dgm:cxn modelId="{1FD102CB-EFFE-431A-ABA6-5F53D0E75E88}" type="presParOf" srcId="{560D95DD-EF85-4D10-ACF2-3483AA1BA745}" destId="{15F76D67-1317-4D99-A1AC-3A859D2112FF}" srcOrd="5" destOrd="0" presId="urn:microsoft.com/office/officeart/2005/8/layout/lProcess2"/>
    <dgm:cxn modelId="{ABA47F78-F8C6-4FE4-850F-0D504230A41C}" type="presParOf" srcId="{560D95DD-EF85-4D10-ACF2-3483AA1BA745}" destId="{7DF625EA-3CAF-40EC-8E5B-E1C961EF62E8}" srcOrd="6" destOrd="0" presId="urn:microsoft.com/office/officeart/2005/8/layout/lProcess2"/>
    <dgm:cxn modelId="{7AC04D42-ED12-45BE-8554-92887778C364}" type="presParOf" srcId="{D0C05203-E715-4490-8EB5-2A13D6A60345}" destId="{D1E77190-E6B7-4C30-93B7-75589B62B1D8}" srcOrd="1" destOrd="0" presId="urn:microsoft.com/office/officeart/2005/8/layout/lProcess2"/>
    <dgm:cxn modelId="{1B038D1B-75BB-4364-BDED-68C9EBFD6C12}" type="presParOf" srcId="{D0C05203-E715-4490-8EB5-2A13D6A60345}" destId="{096538BC-F53C-42E4-BECD-585E61755DD0}" srcOrd="2" destOrd="0" presId="urn:microsoft.com/office/officeart/2005/8/layout/lProcess2"/>
    <dgm:cxn modelId="{71452134-F34E-4373-9470-DE207CB54667}" type="presParOf" srcId="{096538BC-F53C-42E4-BECD-585E61755DD0}" destId="{4ED795A0-B59D-4836-9011-A4D20BD42DCF}" srcOrd="0" destOrd="0" presId="urn:microsoft.com/office/officeart/2005/8/layout/lProcess2"/>
    <dgm:cxn modelId="{0BBCB603-2424-4EA8-ABCB-D2F52E9D11FE}" type="presParOf" srcId="{096538BC-F53C-42E4-BECD-585E61755DD0}" destId="{D0D59456-B739-4839-B6FE-8CE8D118BA3F}" srcOrd="1" destOrd="0" presId="urn:microsoft.com/office/officeart/2005/8/layout/lProcess2"/>
    <dgm:cxn modelId="{3881D1FD-6EE2-4C9F-BF19-60A546D887E8}" type="presParOf" srcId="{096538BC-F53C-42E4-BECD-585E61755DD0}" destId="{CF1C10F7-4A04-4DA4-91CB-04F41E1F9A7D}" srcOrd="2" destOrd="0" presId="urn:microsoft.com/office/officeart/2005/8/layout/lProcess2"/>
    <dgm:cxn modelId="{73F963B7-F699-4FA3-B627-5FD4E6CDDC78}" type="presParOf" srcId="{CF1C10F7-4A04-4DA4-91CB-04F41E1F9A7D}" destId="{34DAAEF6-286F-4965-9AE7-32FEE0D60E6C}" srcOrd="0" destOrd="0" presId="urn:microsoft.com/office/officeart/2005/8/layout/lProcess2"/>
    <dgm:cxn modelId="{2E90E4B9-7984-4C88-B0EB-8C16100C8D05}" type="presParOf" srcId="{34DAAEF6-286F-4965-9AE7-32FEE0D60E6C}" destId="{3B5A5BA6-1805-4BD2-9C62-DAC447ED122D}" srcOrd="0" destOrd="0" presId="urn:microsoft.com/office/officeart/2005/8/layout/lProcess2"/>
    <dgm:cxn modelId="{ADCD0C83-2C04-4BA0-9358-97246A4478B4}" type="presParOf" srcId="{34DAAEF6-286F-4965-9AE7-32FEE0D60E6C}" destId="{A65A3AF1-2E49-408C-9F7B-957CFF8E1938}" srcOrd="1" destOrd="0" presId="urn:microsoft.com/office/officeart/2005/8/layout/lProcess2"/>
    <dgm:cxn modelId="{37E91B18-9004-44DA-9C85-D3DA11A367A2}" type="presParOf" srcId="{34DAAEF6-286F-4965-9AE7-32FEE0D60E6C}" destId="{2C83FCDB-50FF-4400-BAC1-A59F2749571C}" srcOrd="2" destOrd="0" presId="urn:microsoft.com/office/officeart/2005/8/layout/lProcess2"/>
    <dgm:cxn modelId="{DB72426D-C2AC-46BC-AB9C-363144B1012B}" type="presParOf" srcId="{34DAAEF6-286F-4965-9AE7-32FEE0D60E6C}" destId="{4A970342-4FC9-4D86-8C80-8478E726E2FC}" srcOrd="3" destOrd="0" presId="urn:microsoft.com/office/officeart/2005/8/layout/lProcess2"/>
    <dgm:cxn modelId="{B990EC82-BB17-4CA9-8984-C0122576292E}" type="presParOf" srcId="{34DAAEF6-286F-4965-9AE7-32FEE0D60E6C}" destId="{B68FEFBF-CFDB-4CE6-BC6B-E7ED42B7E930}" srcOrd="4" destOrd="0" presId="urn:microsoft.com/office/officeart/2005/8/layout/lProcess2"/>
    <dgm:cxn modelId="{51ABBCBD-3509-46A9-BE67-B4058FDB307C}" type="presParOf" srcId="{D0C05203-E715-4490-8EB5-2A13D6A60345}" destId="{D6D23F90-C870-49C2-A410-82AFD969B255}" srcOrd="3" destOrd="0" presId="urn:microsoft.com/office/officeart/2005/8/layout/lProcess2"/>
    <dgm:cxn modelId="{4239E0CF-7B65-43F8-B7F1-344000EA1419}" type="presParOf" srcId="{D0C05203-E715-4490-8EB5-2A13D6A60345}" destId="{DA7DD441-8689-40CF-93D8-73E6160CC06F}" srcOrd="4" destOrd="0" presId="urn:microsoft.com/office/officeart/2005/8/layout/lProcess2"/>
    <dgm:cxn modelId="{4A23FCEB-F3A6-4272-896C-E398DF9021B7}" type="presParOf" srcId="{DA7DD441-8689-40CF-93D8-73E6160CC06F}" destId="{2518BE23-222D-47AD-9F03-D8EFA567F112}" srcOrd="0" destOrd="0" presId="urn:microsoft.com/office/officeart/2005/8/layout/lProcess2"/>
    <dgm:cxn modelId="{8505E07C-0990-45B5-9886-D80F951A6892}" type="presParOf" srcId="{DA7DD441-8689-40CF-93D8-73E6160CC06F}" destId="{1F37D035-E35D-4D9A-9FAA-64062841E646}" srcOrd="1" destOrd="0" presId="urn:microsoft.com/office/officeart/2005/8/layout/lProcess2"/>
    <dgm:cxn modelId="{DCBD8367-4E51-48D9-9970-C0F003FBFB17}" type="presParOf" srcId="{DA7DD441-8689-40CF-93D8-73E6160CC06F}" destId="{FB864472-EACD-4821-BF7D-45BCBF896A08}" srcOrd="2" destOrd="0" presId="urn:microsoft.com/office/officeart/2005/8/layout/lProcess2"/>
    <dgm:cxn modelId="{D6A77198-4418-48D0-AF82-A380FE0E17AC}" type="presParOf" srcId="{FB864472-EACD-4821-BF7D-45BCBF896A08}" destId="{1DC15797-FE4D-415D-97CF-F122FEA1B273}" srcOrd="0" destOrd="0" presId="urn:microsoft.com/office/officeart/2005/8/layout/lProcess2"/>
    <dgm:cxn modelId="{0AF3BDA3-0530-4BE1-969E-F80EB55FF5F4}" type="presParOf" srcId="{1DC15797-FE4D-415D-97CF-F122FEA1B273}" destId="{7B31870D-095C-4702-AAC2-DF4E449C1184}" srcOrd="0" destOrd="0" presId="urn:microsoft.com/office/officeart/2005/8/layout/lProcess2"/>
    <dgm:cxn modelId="{B2FA6323-BDE1-419C-89A5-DBCD09959F1A}" type="presParOf" srcId="{1DC15797-FE4D-415D-97CF-F122FEA1B273}" destId="{1CF72E98-5901-4544-9D09-53C2F25F263E}" srcOrd="1" destOrd="0" presId="urn:microsoft.com/office/officeart/2005/8/layout/lProcess2"/>
    <dgm:cxn modelId="{460C0BBE-4D09-471C-A3CF-EF9D50110D9C}" type="presParOf" srcId="{1DC15797-FE4D-415D-97CF-F122FEA1B273}" destId="{D7D8251D-EAEF-4E9D-946B-9098E8DBE736}" srcOrd="2" destOrd="0" presId="urn:microsoft.com/office/officeart/2005/8/layout/lProcess2"/>
    <dgm:cxn modelId="{1B39C487-A2C5-4473-A2F3-FD511175E142}" type="presParOf" srcId="{1DC15797-FE4D-415D-97CF-F122FEA1B273}" destId="{C3189185-4B69-4A96-A295-F872E587D598}" srcOrd="3" destOrd="0" presId="urn:microsoft.com/office/officeart/2005/8/layout/lProcess2"/>
    <dgm:cxn modelId="{7C2135C2-2F97-47D3-B04B-FEB33F24C91B}" type="presParOf" srcId="{1DC15797-FE4D-415D-97CF-F122FEA1B273}" destId="{FA27F0A9-55FD-4274-8AF9-8F90668D752E}" srcOrd="4" destOrd="0" presId="urn:microsoft.com/office/officeart/2005/8/layout/lProcess2"/>
    <dgm:cxn modelId="{AB2F7A70-B13A-4133-B3BA-E54047AEF3E2}" type="presParOf" srcId="{1DC15797-FE4D-415D-97CF-F122FEA1B273}" destId="{0C6EA508-4BBB-4C29-B61F-8BFF7C324DDB}" srcOrd="5" destOrd="0" presId="urn:microsoft.com/office/officeart/2005/8/layout/lProcess2"/>
    <dgm:cxn modelId="{CDBCC5DE-C157-456A-9413-D779D60CF555}" type="presParOf" srcId="{1DC15797-FE4D-415D-97CF-F122FEA1B273}" destId="{9AA69073-8D74-4137-AEEF-3853FAB72694}" srcOrd="6" destOrd="0" presId="urn:microsoft.com/office/officeart/2005/8/layout/lProcess2"/>
    <dgm:cxn modelId="{98A7739F-555E-4175-8601-3FCB02BE3C29}" type="presParOf" srcId="{1DC15797-FE4D-415D-97CF-F122FEA1B273}" destId="{34CE4924-7BAC-4CBD-A399-EAC855FBD4FF}" srcOrd="7" destOrd="0" presId="urn:microsoft.com/office/officeart/2005/8/layout/lProcess2"/>
    <dgm:cxn modelId="{CB18A3B0-D6FC-48B8-8195-F214F2BB0E69}" type="presParOf" srcId="{1DC15797-FE4D-415D-97CF-F122FEA1B273}" destId="{80B1090E-5E9D-4AE9-A67B-5B8FD3C5650E}" srcOrd="8" destOrd="0" presId="urn:microsoft.com/office/officeart/2005/8/layout/lProcess2"/>
    <dgm:cxn modelId="{9C48AE6D-1C30-453E-A8A1-2FEB57173997}" type="presParOf" srcId="{1DC15797-FE4D-415D-97CF-F122FEA1B273}" destId="{B7CCBE9E-8229-4B5B-9A95-154B4B1F6785}" srcOrd="9" destOrd="0" presId="urn:microsoft.com/office/officeart/2005/8/layout/lProcess2"/>
    <dgm:cxn modelId="{E702F854-5286-416B-BF1F-1C5514EA0EF1}" type="presParOf" srcId="{1DC15797-FE4D-415D-97CF-F122FEA1B273}" destId="{F78160EA-47F7-4646-9E3A-28CAD31732B5}" srcOrd="10" destOrd="0" presId="urn:microsoft.com/office/officeart/2005/8/layout/lProcess2"/>
    <dgm:cxn modelId="{FD0509C6-D809-4A0F-8A4E-520346CDB8A8}" type="presParOf" srcId="{1DC15797-FE4D-415D-97CF-F122FEA1B273}" destId="{69392EB9-20AE-4CE6-8998-DEAD8EDCCFF7}" srcOrd="11" destOrd="0" presId="urn:microsoft.com/office/officeart/2005/8/layout/lProcess2"/>
    <dgm:cxn modelId="{719F5D54-DD26-4678-B1E2-DA1963010223}" type="presParOf" srcId="{1DC15797-FE4D-415D-97CF-F122FEA1B273}" destId="{55A14460-B99A-4C6F-9C02-732A218D5DD9}" srcOrd="1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7A29EB-C162-44F4-BEBA-52CF793A925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CD14706-B4D9-4CF9-B34D-72B6054C1954}">
      <dgm:prSet phldrT="[Text]"/>
      <dgm:spPr/>
      <dgm:t>
        <a:bodyPr/>
        <a:lstStyle/>
        <a:p>
          <a:r>
            <a:rPr lang="en-GB" b="0" i="0" u="none" dirty="0" smtClean="0"/>
            <a:t>Early Stage Researcher</a:t>
          </a:r>
          <a:r>
            <a:rPr lang="en-GB" b="0" i="0" u="none" baseline="0" dirty="0" smtClean="0"/>
            <a:t> (ESR)</a:t>
          </a:r>
          <a:endParaRPr lang="en-GB" dirty="0"/>
        </a:p>
      </dgm:t>
    </dgm:pt>
    <dgm:pt modelId="{0D4FB4DC-0894-4382-85FB-9B4C00A40550}" type="parTrans" cxnId="{1D99C3B0-485A-4613-BBC0-27AF51690A32}">
      <dgm:prSet/>
      <dgm:spPr/>
      <dgm:t>
        <a:bodyPr/>
        <a:lstStyle/>
        <a:p>
          <a:endParaRPr lang="en-GB"/>
        </a:p>
      </dgm:t>
    </dgm:pt>
    <dgm:pt modelId="{B62AEE89-3D73-4542-8B34-0221833D4B3D}" type="sibTrans" cxnId="{1D99C3B0-485A-4613-BBC0-27AF51690A32}">
      <dgm:prSet/>
      <dgm:spPr/>
      <dgm:t>
        <a:bodyPr/>
        <a:lstStyle/>
        <a:p>
          <a:endParaRPr lang="en-GB"/>
        </a:p>
      </dgm:t>
    </dgm:pt>
    <dgm:pt modelId="{468AD81B-965B-45CE-BDFA-DA787D4F36DE}">
      <dgm:prSet/>
      <dgm:spPr/>
      <dgm:t>
        <a:bodyPr/>
        <a:lstStyle/>
        <a:p>
          <a:pPr rtl="0"/>
          <a:r>
            <a:rPr lang="en-GB" b="0" i="0" u="none" dirty="0" smtClean="0"/>
            <a:t>At the time of recruitment</a:t>
          </a:r>
          <a:r>
            <a:rPr lang="en-GB" b="0" i="0" u="none" baseline="0" dirty="0" smtClean="0"/>
            <a:t> (ITN) or secondment (RISE) by the host organisation, be in the first 4 years (full-time research experience) of their research careers and have not been awarded a doctoral degree</a:t>
          </a:r>
          <a:endParaRPr lang="en-GB" b="0" i="0" u="none" dirty="0"/>
        </a:p>
      </dgm:t>
    </dgm:pt>
    <dgm:pt modelId="{2430B34F-309F-431B-8184-33356B2CD303}" type="parTrans" cxnId="{3D5AD9D0-AD8D-433E-879C-ABB97FAF3EA8}">
      <dgm:prSet/>
      <dgm:spPr/>
      <dgm:t>
        <a:bodyPr/>
        <a:lstStyle/>
        <a:p>
          <a:endParaRPr lang="en-GB"/>
        </a:p>
      </dgm:t>
    </dgm:pt>
    <dgm:pt modelId="{988E97BA-7DFE-4AFA-AF04-828628895C81}" type="sibTrans" cxnId="{3D5AD9D0-AD8D-433E-879C-ABB97FAF3EA8}">
      <dgm:prSet/>
      <dgm:spPr/>
      <dgm:t>
        <a:bodyPr/>
        <a:lstStyle/>
        <a:p>
          <a:endParaRPr lang="en-GB"/>
        </a:p>
      </dgm:t>
    </dgm:pt>
    <dgm:pt modelId="{9584FE48-6F44-4A2D-96D3-1A57B9867D9A}">
      <dgm:prSet/>
      <dgm:spPr/>
      <dgm:t>
        <a:bodyPr/>
        <a:lstStyle/>
        <a:p>
          <a:pPr rtl="0"/>
          <a:r>
            <a:rPr lang="en-GB" b="0" i="0" u="none" smtClean="0"/>
            <a:t>Experienced Researcher (ER)</a:t>
          </a:r>
          <a:endParaRPr lang="en-GB" b="0" i="0" u="none"/>
        </a:p>
      </dgm:t>
    </dgm:pt>
    <dgm:pt modelId="{99FF82F4-30FE-47FF-BDDD-11A475C1137B}" type="parTrans" cxnId="{005C45DB-EFCC-4D30-BCDB-5D3D92CC920E}">
      <dgm:prSet/>
      <dgm:spPr/>
      <dgm:t>
        <a:bodyPr/>
        <a:lstStyle/>
        <a:p>
          <a:endParaRPr lang="en-GB"/>
        </a:p>
      </dgm:t>
    </dgm:pt>
    <dgm:pt modelId="{B8B8522F-7D92-48E1-BAD0-D1F8AB3E5BC6}" type="sibTrans" cxnId="{005C45DB-EFCC-4D30-BCDB-5D3D92CC920E}">
      <dgm:prSet/>
      <dgm:spPr/>
      <dgm:t>
        <a:bodyPr/>
        <a:lstStyle/>
        <a:p>
          <a:endParaRPr lang="en-GB"/>
        </a:p>
      </dgm:t>
    </dgm:pt>
    <dgm:pt modelId="{FA6DEED9-9CC3-45D6-931B-CD0E8EA2C457}">
      <dgm:prSet/>
      <dgm:spPr/>
      <dgm:t>
        <a:bodyPr/>
        <a:lstStyle/>
        <a:p>
          <a:pPr rtl="0"/>
          <a:r>
            <a:rPr lang="en-GB" b="0" i="0" u="none" dirty="0" smtClean="0"/>
            <a:t>At the time of the call</a:t>
          </a:r>
          <a:r>
            <a:rPr lang="en-GB" b="0" i="0" u="none" baseline="0" dirty="0" smtClean="0"/>
            <a:t> deadline (IF) or secondment (RISE) by the host organisation, be in possession of a doctoral degree or have at least 4 years of full-time equivalent research experience</a:t>
          </a:r>
          <a:endParaRPr lang="en-GB" b="0" i="0" u="none" dirty="0"/>
        </a:p>
      </dgm:t>
    </dgm:pt>
    <dgm:pt modelId="{C8463455-E340-45B7-8840-5C856FB347D3}" type="parTrans" cxnId="{6D36068A-CC1E-46D0-BF0B-F82A7319B5A8}">
      <dgm:prSet/>
      <dgm:spPr/>
      <dgm:t>
        <a:bodyPr/>
        <a:lstStyle/>
        <a:p>
          <a:endParaRPr lang="en-GB"/>
        </a:p>
      </dgm:t>
    </dgm:pt>
    <dgm:pt modelId="{A51F7886-7F35-43C7-896C-3A68E644E15F}" type="sibTrans" cxnId="{6D36068A-CC1E-46D0-BF0B-F82A7319B5A8}">
      <dgm:prSet/>
      <dgm:spPr/>
      <dgm:t>
        <a:bodyPr/>
        <a:lstStyle/>
        <a:p>
          <a:endParaRPr lang="en-GB"/>
        </a:p>
      </dgm:t>
    </dgm:pt>
    <dgm:pt modelId="{76868D66-86FB-45F0-A25C-5D47FC3DF653}">
      <dgm:prSet/>
      <dgm:spPr/>
      <dgm:t>
        <a:bodyPr/>
        <a:lstStyle/>
        <a:p>
          <a:pPr rtl="0"/>
          <a:r>
            <a:rPr lang="en-GB" b="0" i="0" u="none" smtClean="0"/>
            <a:t>Academic sector</a:t>
          </a:r>
          <a:endParaRPr lang="en-GB" b="0" i="0" u="none"/>
        </a:p>
      </dgm:t>
    </dgm:pt>
    <dgm:pt modelId="{3ECC1874-39B4-458C-860A-DDD6226F50DE}" type="parTrans" cxnId="{78233479-B4CE-4856-B567-6DBB0F95C5D3}">
      <dgm:prSet/>
      <dgm:spPr/>
      <dgm:t>
        <a:bodyPr/>
        <a:lstStyle/>
        <a:p>
          <a:endParaRPr lang="en-GB"/>
        </a:p>
      </dgm:t>
    </dgm:pt>
    <dgm:pt modelId="{73C95F18-C6BC-4B7D-87C6-70F2A2C8B058}" type="sibTrans" cxnId="{78233479-B4CE-4856-B567-6DBB0F95C5D3}">
      <dgm:prSet/>
      <dgm:spPr/>
      <dgm:t>
        <a:bodyPr/>
        <a:lstStyle/>
        <a:p>
          <a:endParaRPr lang="en-GB"/>
        </a:p>
      </dgm:t>
    </dgm:pt>
    <dgm:pt modelId="{D0739DAD-2468-4922-B476-EC99E991A98A}">
      <dgm:prSet/>
      <dgm:spPr/>
      <dgm:t>
        <a:bodyPr/>
        <a:lstStyle/>
        <a:p>
          <a:pPr rtl="0"/>
          <a:r>
            <a:rPr lang="en-GB" b="0" i="0" u="none" dirty="0" smtClean="0"/>
            <a:t>Includes universities (public and private), higher education institutions (public and private), non-profit research</a:t>
          </a:r>
          <a:r>
            <a:rPr lang="en-GB" b="0" i="0" u="none" baseline="0" dirty="0" smtClean="0"/>
            <a:t> institutions (public and private), research foundations, research institutions associated to foundations, international European interest organisations</a:t>
          </a:r>
          <a:endParaRPr lang="en-GB" b="0" i="0" u="none" dirty="0"/>
        </a:p>
      </dgm:t>
    </dgm:pt>
    <dgm:pt modelId="{8343E5D5-6AA7-4E79-8B8A-D67602B6F530}" type="parTrans" cxnId="{FEF6E9EA-53D1-4439-8E00-0CFC7C0D224A}">
      <dgm:prSet/>
      <dgm:spPr/>
      <dgm:t>
        <a:bodyPr/>
        <a:lstStyle/>
        <a:p>
          <a:endParaRPr lang="en-GB"/>
        </a:p>
      </dgm:t>
    </dgm:pt>
    <dgm:pt modelId="{64A89B63-1D93-43BA-85AE-AFB3E50377B9}" type="sibTrans" cxnId="{FEF6E9EA-53D1-4439-8E00-0CFC7C0D224A}">
      <dgm:prSet/>
      <dgm:spPr/>
      <dgm:t>
        <a:bodyPr/>
        <a:lstStyle/>
        <a:p>
          <a:endParaRPr lang="en-GB"/>
        </a:p>
      </dgm:t>
    </dgm:pt>
    <dgm:pt modelId="{49FC91B1-40AD-4B7C-820A-A79E2D61CD59}">
      <dgm:prSet/>
      <dgm:spPr/>
      <dgm:t>
        <a:bodyPr/>
        <a:lstStyle/>
        <a:p>
          <a:pPr rtl="0"/>
          <a:r>
            <a:rPr lang="en-GB" b="0" i="0" u="none" dirty="0" smtClean="0"/>
            <a:t>Non-academic sector</a:t>
          </a:r>
          <a:endParaRPr lang="en-GB" b="0" i="0" u="none" dirty="0"/>
        </a:p>
      </dgm:t>
    </dgm:pt>
    <dgm:pt modelId="{4B723D1E-0665-48DD-902E-209CDEF6E1BD}" type="parTrans" cxnId="{755BBEFD-365E-4B26-B1CE-D3E258B7E13B}">
      <dgm:prSet/>
      <dgm:spPr/>
      <dgm:t>
        <a:bodyPr/>
        <a:lstStyle/>
        <a:p>
          <a:endParaRPr lang="en-GB"/>
        </a:p>
      </dgm:t>
    </dgm:pt>
    <dgm:pt modelId="{C03A04EA-C119-4F28-BA13-6D956A4ADEF9}" type="sibTrans" cxnId="{755BBEFD-365E-4B26-B1CE-D3E258B7E13B}">
      <dgm:prSet/>
      <dgm:spPr/>
      <dgm:t>
        <a:bodyPr/>
        <a:lstStyle/>
        <a:p>
          <a:endParaRPr lang="en-GB"/>
        </a:p>
      </dgm:t>
    </dgm:pt>
    <dgm:pt modelId="{21E574D7-6B46-4BEE-AE37-56B631074104}">
      <dgm:prSet/>
      <dgm:spPr/>
      <dgm:t>
        <a:bodyPr/>
        <a:lstStyle/>
        <a:p>
          <a:pPr rtl="0"/>
          <a:r>
            <a:rPr lang="en-GB" b="0" i="0" u="none" dirty="0" smtClean="0"/>
            <a:t>Includes any socio-economic actor not included in the academic sector</a:t>
          </a:r>
          <a:endParaRPr lang="en-GB" b="0" i="0" u="none" dirty="0"/>
        </a:p>
      </dgm:t>
    </dgm:pt>
    <dgm:pt modelId="{EB038774-CAEE-498C-B339-EAC52156FE51}" type="parTrans" cxnId="{0509FCD6-F6A5-4B0F-9549-3CFA51C3E27F}">
      <dgm:prSet/>
      <dgm:spPr/>
      <dgm:t>
        <a:bodyPr/>
        <a:lstStyle/>
        <a:p>
          <a:endParaRPr lang="en-GB"/>
        </a:p>
      </dgm:t>
    </dgm:pt>
    <dgm:pt modelId="{A12D234D-287A-4709-89FB-C2FCDAC0CC38}" type="sibTrans" cxnId="{0509FCD6-F6A5-4B0F-9549-3CFA51C3E27F}">
      <dgm:prSet/>
      <dgm:spPr/>
      <dgm:t>
        <a:bodyPr/>
        <a:lstStyle/>
        <a:p>
          <a:endParaRPr lang="en-GB"/>
        </a:p>
      </dgm:t>
    </dgm:pt>
    <dgm:pt modelId="{EB27AC55-A28D-4F14-9E29-9442350FF38A}" type="pres">
      <dgm:prSet presAssocID="{FF7A29EB-C162-44F4-BEBA-52CF793A925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CB7EF6ED-6DC7-4F1E-8D15-B9FA049898BB}" type="pres">
      <dgm:prSet presAssocID="{1CD14706-B4D9-4CF9-B34D-72B6054C1954}" presName="thickLine" presStyleLbl="alignNode1" presStyleIdx="0" presStyleCnt="4"/>
      <dgm:spPr/>
    </dgm:pt>
    <dgm:pt modelId="{0C048ACC-002A-4B83-B3F3-35CEB0299E2A}" type="pres">
      <dgm:prSet presAssocID="{1CD14706-B4D9-4CF9-B34D-72B6054C1954}" presName="horz1" presStyleCnt="0"/>
      <dgm:spPr/>
    </dgm:pt>
    <dgm:pt modelId="{08DE72CB-FD58-4A06-8C2E-620226812B50}" type="pres">
      <dgm:prSet presAssocID="{1CD14706-B4D9-4CF9-B34D-72B6054C1954}" presName="tx1" presStyleLbl="revTx" presStyleIdx="0" presStyleCnt="8"/>
      <dgm:spPr/>
      <dgm:t>
        <a:bodyPr/>
        <a:lstStyle/>
        <a:p>
          <a:endParaRPr lang="en-GB"/>
        </a:p>
      </dgm:t>
    </dgm:pt>
    <dgm:pt modelId="{1B9BF050-4408-48FA-B6B5-93F7B802949B}" type="pres">
      <dgm:prSet presAssocID="{1CD14706-B4D9-4CF9-B34D-72B6054C1954}" presName="vert1" presStyleCnt="0"/>
      <dgm:spPr/>
    </dgm:pt>
    <dgm:pt modelId="{F0331ABC-6984-49ED-99D1-4B90F0CF398A}" type="pres">
      <dgm:prSet presAssocID="{468AD81B-965B-45CE-BDFA-DA787D4F36DE}" presName="vertSpace2a" presStyleCnt="0"/>
      <dgm:spPr/>
    </dgm:pt>
    <dgm:pt modelId="{0C86C834-BF93-4F39-A9BB-D728D31BF4F4}" type="pres">
      <dgm:prSet presAssocID="{468AD81B-965B-45CE-BDFA-DA787D4F36DE}" presName="horz2" presStyleCnt="0"/>
      <dgm:spPr/>
    </dgm:pt>
    <dgm:pt modelId="{F617EF3D-0E22-4F77-B539-4C78E686B4FC}" type="pres">
      <dgm:prSet presAssocID="{468AD81B-965B-45CE-BDFA-DA787D4F36DE}" presName="horzSpace2" presStyleCnt="0"/>
      <dgm:spPr/>
    </dgm:pt>
    <dgm:pt modelId="{F525C8E9-4F93-4DF1-B75B-645A5532AA97}" type="pres">
      <dgm:prSet presAssocID="{468AD81B-965B-45CE-BDFA-DA787D4F36DE}" presName="tx2" presStyleLbl="revTx" presStyleIdx="1" presStyleCnt="8"/>
      <dgm:spPr/>
      <dgm:t>
        <a:bodyPr/>
        <a:lstStyle/>
        <a:p>
          <a:endParaRPr lang="en-GB"/>
        </a:p>
      </dgm:t>
    </dgm:pt>
    <dgm:pt modelId="{64665F6D-BD98-41C5-AE61-A7A195CD252D}" type="pres">
      <dgm:prSet presAssocID="{468AD81B-965B-45CE-BDFA-DA787D4F36DE}" presName="vert2" presStyleCnt="0"/>
      <dgm:spPr/>
    </dgm:pt>
    <dgm:pt modelId="{7F5E252F-8B1C-408F-A676-D3470263113A}" type="pres">
      <dgm:prSet presAssocID="{468AD81B-965B-45CE-BDFA-DA787D4F36DE}" presName="thinLine2b" presStyleLbl="callout" presStyleIdx="0" presStyleCnt="4"/>
      <dgm:spPr/>
    </dgm:pt>
    <dgm:pt modelId="{16F73395-FDAA-4D3C-AD82-767F1E6BCD76}" type="pres">
      <dgm:prSet presAssocID="{468AD81B-965B-45CE-BDFA-DA787D4F36DE}" presName="vertSpace2b" presStyleCnt="0"/>
      <dgm:spPr/>
    </dgm:pt>
    <dgm:pt modelId="{7D26E57B-C7AE-4A48-AB07-E91ED68FDDF0}" type="pres">
      <dgm:prSet presAssocID="{9584FE48-6F44-4A2D-96D3-1A57B9867D9A}" presName="thickLine" presStyleLbl="alignNode1" presStyleIdx="1" presStyleCnt="4"/>
      <dgm:spPr/>
    </dgm:pt>
    <dgm:pt modelId="{BBCFEB4F-F726-4671-976A-27F9E26CE03F}" type="pres">
      <dgm:prSet presAssocID="{9584FE48-6F44-4A2D-96D3-1A57B9867D9A}" presName="horz1" presStyleCnt="0"/>
      <dgm:spPr/>
    </dgm:pt>
    <dgm:pt modelId="{877F62D5-E602-407B-8AFF-67F30BC10059}" type="pres">
      <dgm:prSet presAssocID="{9584FE48-6F44-4A2D-96D3-1A57B9867D9A}" presName="tx1" presStyleLbl="revTx" presStyleIdx="2" presStyleCnt="8"/>
      <dgm:spPr/>
      <dgm:t>
        <a:bodyPr/>
        <a:lstStyle/>
        <a:p>
          <a:endParaRPr lang="en-GB"/>
        </a:p>
      </dgm:t>
    </dgm:pt>
    <dgm:pt modelId="{CB138A7B-1D87-4315-8CAC-5798C8E7E086}" type="pres">
      <dgm:prSet presAssocID="{9584FE48-6F44-4A2D-96D3-1A57B9867D9A}" presName="vert1" presStyleCnt="0"/>
      <dgm:spPr/>
    </dgm:pt>
    <dgm:pt modelId="{F99AE076-516C-4D88-BF78-E4E0AD40F1A4}" type="pres">
      <dgm:prSet presAssocID="{FA6DEED9-9CC3-45D6-931B-CD0E8EA2C457}" presName="vertSpace2a" presStyleCnt="0"/>
      <dgm:spPr/>
    </dgm:pt>
    <dgm:pt modelId="{3F71CA51-61DB-4384-A38C-700A080B655E}" type="pres">
      <dgm:prSet presAssocID="{FA6DEED9-9CC3-45D6-931B-CD0E8EA2C457}" presName="horz2" presStyleCnt="0"/>
      <dgm:spPr/>
    </dgm:pt>
    <dgm:pt modelId="{C2318102-452E-4E3D-9BE7-6ED631D3F8E3}" type="pres">
      <dgm:prSet presAssocID="{FA6DEED9-9CC3-45D6-931B-CD0E8EA2C457}" presName="horzSpace2" presStyleCnt="0"/>
      <dgm:spPr/>
    </dgm:pt>
    <dgm:pt modelId="{57D1230B-5BA5-4936-8645-38C3B297AB06}" type="pres">
      <dgm:prSet presAssocID="{FA6DEED9-9CC3-45D6-931B-CD0E8EA2C457}" presName="tx2" presStyleLbl="revTx" presStyleIdx="3" presStyleCnt="8"/>
      <dgm:spPr/>
      <dgm:t>
        <a:bodyPr/>
        <a:lstStyle/>
        <a:p>
          <a:endParaRPr lang="en-GB"/>
        </a:p>
      </dgm:t>
    </dgm:pt>
    <dgm:pt modelId="{F0CC7906-FDCF-4FAB-B4C7-74C3C8B3D691}" type="pres">
      <dgm:prSet presAssocID="{FA6DEED9-9CC3-45D6-931B-CD0E8EA2C457}" presName="vert2" presStyleCnt="0"/>
      <dgm:spPr/>
    </dgm:pt>
    <dgm:pt modelId="{D13E733C-1BF5-4CA1-948A-75BDE65D51C9}" type="pres">
      <dgm:prSet presAssocID="{FA6DEED9-9CC3-45D6-931B-CD0E8EA2C457}" presName="thinLine2b" presStyleLbl="callout" presStyleIdx="1" presStyleCnt="4"/>
      <dgm:spPr/>
    </dgm:pt>
    <dgm:pt modelId="{D967FC98-0D3F-4BFA-96E4-666DF1F9EEF8}" type="pres">
      <dgm:prSet presAssocID="{FA6DEED9-9CC3-45D6-931B-CD0E8EA2C457}" presName="vertSpace2b" presStyleCnt="0"/>
      <dgm:spPr/>
    </dgm:pt>
    <dgm:pt modelId="{B3118B1F-E0FE-4958-889E-D4C7CC9E16AB}" type="pres">
      <dgm:prSet presAssocID="{76868D66-86FB-45F0-A25C-5D47FC3DF653}" presName="thickLine" presStyleLbl="alignNode1" presStyleIdx="2" presStyleCnt="4"/>
      <dgm:spPr/>
    </dgm:pt>
    <dgm:pt modelId="{FF5D053B-4D47-46DE-AB54-EF1BDDF160A0}" type="pres">
      <dgm:prSet presAssocID="{76868D66-86FB-45F0-A25C-5D47FC3DF653}" presName="horz1" presStyleCnt="0"/>
      <dgm:spPr/>
    </dgm:pt>
    <dgm:pt modelId="{F6F1AAC2-D0C6-4B27-8746-73C4150C629D}" type="pres">
      <dgm:prSet presAssocID="{76868D66-86FB-45F0-A25C-5D47FC3DF653}" presName="tx1" presStyleLbl="revTx" presStyleIdx="4" presStyleCnt="8"/>
      <dgm:spPr/>
      <dgm:t>
        <a:bodyPr/>
        <a:lstStyle/>
        <a:p>
          <a:endParaRPr lang="en-GB"/>
        </a:p>
      </dgm:t>
    </dgm:pt>
    <dgm:pt modelId="{93B5CCBB-E9F2-4165-9814-B8D4DB7B52AA}" type="pres">
      <dgm:prSet presAssocID="{76868D66-86FB-45F0-A25C-5D47FC3DF653}" presName="vert1" presStyleCnt="0"/>
      <dgm:spPr/>
    </dgm:pt>
    <dgm:pt modelId="{8EED803C-D0E3-4F9B-B056-F4E03D12698A}" type="pres">
      <dgm:prSet presAssocID="{D0739DAD-2468-4922-B476-EC99E991A98A}" presName="vertSpace2a" presStyleCnt="0"/>
      <dgm:spPr/>
    </dgm:pt>
    <dgm:pt modelId="{A10B583F-D507-4AB6-A0E5-A5951FDE5E1C}" type="pres">
      <dgm:prSet presAssocID="{D0739DAD-2468-4922-B476-EC99E991A98A}" presName="horz2" presStyleCnt="0"/>
      <dgm:spPr/>
    </dgm:pt>
    <dgm:pt modelId="{3BC5F1B0-DE46-4834-93EB-CDE0E6CC19A6}" type="pres">
      <dgm:prSet presAssocID="{D0739DAD-2468-4922-B476-EC99E991A98A}" presName="horzSpace2" presStyleCnt="0"/>
      <dgm:spPr/>
    </dgm:pt>
    <dgm:pt modelId="{EBCC967D-9D25-42E4-86DF-478761FDE366}" type="pres">
      <dgm:prSet presAssocID="{D0739DAD-2468-4922-B476-EC99E991A98A}" presName="tx2" presStyleLbl="revTx" presStyleIdx="5" presStyleCnt="8"/>
      <dgm:spPr/>
      <dgm:t>
        <a:bodyPr/>
        <a:lstStyle/>
        <a:p>
          <a:endParaRPr lang="en-GB"/>
        </a:p>
      </dgm:t>
    </dgm:pt>
    <dgm:pt modelId="{800C1524-2036-4807-97C8-CD88677530E2}" type="pres">
      <dgm:prSet presAssocID="{D0739DAD-2468-4922-B476-EC99E991A98A}" presName="vert2" presStyleCnt="0"/>
      <dgm:spPr/>
    </dgm:pt>
    <dgm:pt modelId="{36FF449D-3F35-4407-9B53-CB2749343C79}" type="pres">
      <dgm:prSet presAssocID="{D0739DAD-2468-4922-B476-EC99E991A98A}" presName="thinLine2b" presStyleLbl="callout" presStyleIdx="2" presStyleCnt="4"/>
      <dgm:spPr/>
    </dgm:pt>
    <dgm:pt modelId="{31D7796C-3F64-4B2F-89E2-2058130155A2}" type="pres">
      <dgm:prSet presAssocID="{D0739DAD-2468-4922-B476-EC99E991A98A}" presName="vertSpace2b" presStyleCnt="0"/>
      <dgm:spPr/>
    </dgm:pt>
    <dgm:pt modelId="{8CE5C542-0008-4CE4-AF6D-00B5800C6938}" type="pres">
      <dgm:prSet presAssocID="{49FC91B1-40AD-4B7C-820A-A79E2D61CD59}" presName="thickLine" presStyleLbl="alignNode1" presStyleIdx="3" presStyleCnt="4"/>
      <dgm:spPr/>
    </dgm:pt>
    <dgm:pt modelId="{5C9C0134-15AE-4DFA-9EE6-192684409697}" type="pres">
      <dgm:prSet presAssocID="{49FC91B1-40AD-4B7C-820A-A79E2D61CD59}" presName="horz1" presStyleCnt="0"/>
      <dgm:spPr/>
    </dgm:pt>
    <dgm:pt modelId="{6B9B33BB-3FE2-4F35-90A9-B961B0738AB9}" type="pres">
      <dgm:prSet presAssocID="{49FC91B1-40AD-4B7C-820A-A79E2D61CD59}" presName="tx1" presStyleLbl="revTx" presStyleIdx="6" presStyleCnt="8"/>
      <dgm:spPr/>
      <dgm:t>
        <a:bodyPr/>
        <a:lstStyle/>
        <a:p>
          <a:endParaRPr lang="en-GB"/>
        </a:p>
      </dgm:t>
    </dgm:pt>
    <dgm:pt modelId="{D48BEE1A-1D89-4C83-9BCF-0865F3610FC7}" type="pres">
      <dgm:prSet presAssocID="{49FC91B1-40AD-4B7C-820A-A79E2D61CD59}" presName="vert1" presStyleCnt="0"/>
      <dgm:spPr/>
    </dgm:pt>
    <dgm:pt modelId="{F1A968E3-D726-480C-B0E9-A872F307A1D7}" type="pres">
      <dgm:prSet presAssocID="{21E574D7-6B46-4BEE-AE37-56B631074104}" presName="vertSpace2a" presStyleCnt="0"/>
      <dgm:spPr/>
    </dgm:pt>
    <dgm:pt modelId="{A4CF8805-788E-43D1-A698-7BCF6B4E2C53}" type="pres">
      <dgm:prSet presAssocID="{21E574D7-6B46-4BEE-AE37-56B631074104}" presName="horz2" presStyleCnt="0"/>
      <dgm:spPr/>
    </dgm:pt>
    <dgm:pt modelId="{5DE5608B-3158-41D9-A811-19A9499407A2}" type="pres">
      <dgm:prSet presAssocID="{21E574D7-6B46-4BEE-AE37-56B631074104}" presName="horzSpace2" presStyleCnt="0"/>
      <dgm:spPr/>
    </dgm:pt>
    <dgm:pt modelId="{446E69C9-C6B9-4064-87A1-77C776CBA7DC}" type="pres">
      <dgm:prSet presAssocID="{21E574D7-6B46-4BEE-AE37-56B631074104}" presName="tx2" presStyleLbl="revTx" presStyleIdx="7" presStyleCnt="8"/>
      <dgm:spPr/>
      <dgm:t>
        <a:bodyPr/>
        <a:lstStyle/>
        <a:p>
          <a:endParaRPr lang="en-GB"/>
        </a:p>
      </dgm:t>
    </dgm:pt>
    <dgm:pt modelId="{753510A0-C2B7-4AE0-8E7D-A84A7BF7C5FC}" type="pres">
      <dgm:prSet presAssocID="{21E574D7-6B46-4BEE-AE37-56B631074104}" presName="vert2" presStyleCnt="0"/>
      <dgm:spPr/>
    </dgm:pt>
    <dgm:pt modelId="{F9B3B8D2-A488-4641-ABC1-75831D966393}" type="pres">
      <dgm:prSet presAssocID="{21E574D7-6B46-4BEE-AE37-56B631074104}" presName="thinLine2b" presStyleLbl="callout" presStyleIdx="3" presStyleCnt="4"/>
      <dgm:spPr/>
    </dgm:pt>
    <dgm:pt modelId="{D6BB5E9A-3EA8-472D-8B80-31D9C13EE23C}" type="pres">
      <dgm:prSet presAssocID="{21E574D7-6B46-4BEE-AE37-56B631074104}" presName="vertSpace2b" presStyleCnt="0"/>
      <dgm:spPr/>
    </dgm:pt>
  </dgm:ptLst>
  <dgm:cxnLst>
    <dgm:cxn modelId="{755BBEFD-365E-4B26-B1CE-D3E258B7E13B}" srcId="{FF7A29EB-C162-44F4-BEBA-52CF793A9254}" destId="{49FC91B1-40AD-4B7C-820A-A79E2D61CD59}" srcOrd="3" destOrd="0" parTransId="{4B723D1E-0665-48DD-902E-209CDEF6E1BD}" sibTransId="{C03A04EA-C119-4F28-BA13-6D956A4ADEF9}"/>
    <dgm:cxn modelId="{82AB1C96-0F95-4475-A6C4-B4DF727A211A}" type="presOf" srcId="{76868D66-86FB-45F0-A25C-5D47FC3DF653}" destId="{F6F1AAC2-D0C6-4B27-8746-73C4150C629D}" srcOrd="0" destOrd="0" presId="urn:microsoft.com/office/officeart/2008/layout/LinedList"/>
    <dgm:cxn modelId="{C892EEA3-2D5C-4651-832D-F63C756D3727}" type="presOf" srcId="{468AD81B-965B-45CE-BDFA-DA787D4F36DE}" destId="{F525C8E9-4F93-4DF1-B75B-645A5532AA97}" srcOrd="0" destOrd="0" presId="urn:microsoft.com/office/officeart/2008/layout/LinedList"/>
    <dgm:cxn modelId="{FEF6E9EA-53D1-4439-8E00-0CFC7C0D224A}" srcId="{76868D66-86FB-45F0-A25C-5D47FC3DF653}" destId="{D0739DAD-2468-4922-B476-EC99E991A98A}" srcOrd="0" destOrd="0" parTransId="{8343E5D5-6AA7-4E79-8B8A-D67602B6F530}" sibTransId="{64A89B63-1D93-43BA-85AE-AFB3E50377B9}"/>
    <dgm:cxn modelId="{1D99C3B0-485A-4613-BBC0-27AF51690A32}" srcId="{FF7A29EB-C162-44F4-BEBA-52CF793A9254}" destId="{1CD14706-B4D9-4CF9-B34D-72B6054C1954}" srcOrd="0" destOrd="0" parTransId="{0D4FB4DC-0894-4382-85FB-9B4C00A40550}" sibTransId="{B62AEE89-3D73-4542-8B34-0221833D4B3D}"/>
    <dgm:cxn modelId="{3D5AD9D0-AD8D-433E-879C-ABB97FAF3EA8}" srcId="{1CD14706-B4D9-4CF9-B34D-72B6054C1954}" destId="{468AD81B-965B-45CE-BDFA-DA787D4F36DE}" srcOrd="0" destOrd="0" parTransId="{2430B34F-309F-431B-8184-33356B2CD303}" sibTransId="{988E97BA-7DFE-4AFA-AF04-828628895C81}"/>
    <dgm:cxn modelId="{9991639F-2753-4573-A47D-1DC10A64C616}" type="presOf" srcId="{FF7A29EB-C162-44F4-BEBA-52CF793A9254}" destId="{EB27AC55-A28D-4F14-9E29-9442350FF38A}" srcOrd="0" destOrd="0" presId="urn:microsoft.com/office/officeart/2008/layout/LinedList"/>
    <dgm:cxn modelId="{CA5535A4-2F91-49F6-BFBF-300FAB672CFD}" type="presOf" srcId="{D0739DAD-2468-4922-B476-EC99E991A98A}" destId="{EBCC967D-9D25-42E4-86DF-478761FDE366}" srcOrd="0" destOrd="0" presId="urn:microsoft.com/office/officeart/2008/layout/LinedList"/>
    <dgm:cxn modelId="{0509FCD6-F6A5-4B0F-9549-3CFA51C3E27F}" srcId="{49FC91B1-40AD-4B7C-820A-A79E2D61CD59}" destId="{21E574D7-6B46-4BEE-AE37-56B631074104}" srcOrd="0" destOrd="0" parTransId="{EB038774-CAEE-498C-B339-EAC52156FE51}" sibTransId="{A12D234D-287A-4709-89FB-C2FCDAC0CC38}"/>
    <dgm:cxn modelId="{6D36068A-CC1E-46D0-BF0B-F82A7319B5A8}" srcId="{9584FE48-6F44-4A2D-96D3-1A57B9867D9A}" destId="{FA6DEED9-9CC3-45D6-931B-CD0E8EA2C457}" srcOrd="0" destOrd="0" parTransId="{C8463455-E340-45B7-8840-5C856FB347D3}" sibTransId="{A51F7886-7F35-43C7-896C-3A68E644E15F}"/>
    <dgm:cxn modelId="{78233479-B4CE-4856-B567-6DBB0F95C5D3}" srcId="{FF7A29EB-C162-44F4-BEBA-52CF793A9254}" destId="{76868D66-86FB-45F0-A25C-5D47FC3DF653}" srcOrd="2" destOrd="0" parTransId="{3ECC1874-39B4-458C-860A-DDD6226F50DE}" sibTransId="{73C95F18-C6BC-4B7D-87C6-70F2A2C8B058}"/>
    <dgm:cxn modelId="{43ABDF2E-21D6-4AF6-9279-C2676FF0B050}" type="presOf" srcId="{1CD14706-B4D9-4CF9-B34D-72B6054C1954}" destId="{08DE72CB-FD58-4A06-8C2E-620226812B50}" srcOrd="0" destOrd="0" presId="urn:microsoft.com/office/officeart/2008/layout/LinedList"/>
    <dgm:cxn modelId="{005C45DB-EFCC-4D30-BCDB-5D3D92CC920E}" srcId="{FF7A29EB-C162-44F4-BEBA-52CF793A9254}" destId="{9584FE48-6F44-4A2D-96D3-1A57B9867D9A}" srcOrd="1" destOrd="0" parTransId="{99FF82F4-30FE-47FF-BDDD-11A475C1137B}" sibTransId="{B8B8522F-7D92-48E1-BAD0-D1F8AB3E5BC6}"/>
    <dgm:cxn modelId="{73AC549E-99DE-4D95-8A63-8723CCBCD9B8}" type="presOf" srcId="{FA6DEED9-9CC3-45D6-931B-CD0E8EA2C457}" destId="{57D1230B-5BA5-4936-8645-38C3B297AB06}" srcOrd="0" destOrd="0" presId="urn:microsoft.com/office/officeart/2008/layout/LinedList"/>
    <dgm:cxn modelId="{0C8CF5B3-EA04-47AA-ACF7-26333D878AF4}" type="presOf" srcId="{21E574D7-6B46-4BEE-AE37-56B631074104}" destId="{446E69C9-C6B9-4064-87A1-77C776CBA7DC}" srcOrd="0" destOrd="0" presId="urn:microsoft.com/office/officeart/2008/layout/LinedList"/>
    <dgm:cxn modelId="{76295E47-152C-4639-AAB7-EEC699B97790}" type="presOf" srcId="{49FC91B1-40AD-4B7C-820A-A79E2D61CD59}" destId="{6B9B33BB-3FE2-4F35-90A9-B961B0738AB9}" srcOrd="0" destOrd="0" presId="urn:microsoft.com/office/officeart/2008/layout/LinedList"/>
    <dgm:cxn modelId="{78556EBC-5F7C-4AEF-B70A-CD1ED0F2AB23}" type="presOf" srcId="{9584FE48-6F44-4A2D-96D3-1A57B9867D9A}" destId="{877F62D5-E602-407B-8AFF-67F30BC10059}" srcOrd="0" destOrd="0" presId="urn:microsoft.com/office/officeart/2008/layout/LinedList"/>
    <dgm:cxn modelId="{69D87E67-066A-45F1-A6DD-BFDD09854F8E}" type="presParOf" srcId="{EB27AC55-A28D-4F14-9E29-9442350FF38A}" destId="{CB7EF6ED-6DC7-4F1E-8D15-B9FA049898BB}" srcOrd="0" destOrd="0" presId="urn:microsoft.com/office/officeart/2008/layout/LinedList"/>
    <dgm:cxn modelId="{3944F7AC-EC4B-44C3-9065-39B4E0B6C8CC}" type="presParOf" srcId="{EB27AC55-A28D-4F14-9E29-9442350FF38A}" destId="{0C048ACC-002A-4B83-B3F3-35CEB0299E2A}" srcOrd="1" destOrd="0" presId="urn:microsoft.com/office/officeart/2008/layout/LinedList"/>
    <dgm:cxn modelId="{C99605D9-DDC6-479D-A346-77097A98A1BA}" type="presParOf" srcId="{0C048ACC-002A-4B83-B3F3-35CEB0299E2A}" destId="{08DE72CB-FD58-4A06-8C2E-620226812B50}" srcOrd="0" destOrd="0" presId="urn:microsoft.com/office/officeart/2008/layout/LinedList"/>
    <dgm:cxn modelId="{DDCCE353-323E-4F54-AB83-9DBDEBB4863A}" type="presParOf" srcId="{0C048ACC-002A-4B83-B3F3-35CEB0299E2A}" destId="{1B9BF050-4408-48FA-B6B5-93F7B802949B}" srcOrd="1" destOrd="0" presId="urn:microsoft.com/office/officeart/2008/layout/LinedList"/>
    <dgm:cxn modelId="{CAA1892C-9FE2-4E8D-A4A7-F5F4BDE9F150}" type="presParOf" srcId="{1B9BF050-4408-48FA-B6B5-93F7B802949B}" destId="{F0331ABC-6984-49ED-99D1-4B90F0CF398A}" srcOrd="0" destOrd="0" presId="urn:microsoft.com/office/officeart/2008/layout/LinedList"/>
    <dgm:cxn modelId="{D537B005-7E1C-4C7E-A0A5-CC9A936F505E}" type="presParOf" srcId="{1B9BF050-4408-48FA-B6B5-93F7B802949B}" destId="{0C86C834-BF93-4F39-A9BB-D728D31BF4F4}" srcOrd="1" destOrd="0" presId="urn:microsoft.com/office/officeart/2008/layout/LinedList"/>
    <dgm:cxn modelId="{8E01E6EC-9C58-487F-93DA-1A7832FACA1B}" type="presParOf" srcId="{0C86C834-BF93-4F39-A9BB-D728D31BF4F4}" destId="{F617EF3D-0E22-4F77-B539-4C78E686B4FC}" srcOrd="0" destOrd="0" presId="urn:microsoft.com/office/officeart/2008/layout/LinedList"/>
    <dgm:cxn modelId="{CD5C91DC-40AC-40BF-B62F-73464D3A7B89}" type="presParOf" srcId="{0C86C834-BF93-4F39-A9BB-D728D31BF4F4}" destId="{F525C8E9-4F93-4DF1-B75B-645A5532AA97}" srcOrd="1" destOrd="0" presId="urn:microsoft.com/office/officeart/2008/layout/LinedList"/>
    <dgm:cxn modelId="{D5B20F79-08C5-44A8-81CB-836C6CB6D535}" type="presParOf" srcId="{0C86C834-BF93-4F39-A9BB-D728D31BF4F4}" destId="{64665F6D-BD98-41C5-AE61-A7A195CD252D}" srcOrd="2" destOrd="0" presId="urn:microsoft.com/office/officeart/2008/layout/LinedList"/>
    <dgm:cxn modelId="{94E8FDE1-4402-47F1-B4BB-560B651C128E}" type="presParOf" srcId="{1B9BF050-4408-48FA-B6B5-93F7B802949B}" destId="{7F5E252F-8B1C-408F-A676-D3470263113A}" srcOrd="2" destOrd="0" presId="urn:microsoft.com/office/officeart/2008/layout/LinedList"/>
    <dgm:cxn modelId="{2E35374F-810C-4CB0-AE39-9ACB71AA36C6}" type="presParOf" srcId="{1B9BF050-4408-48FA-B6B5-93F7B802949B}" destId="{16F73395-FDAA-4D3C-AD82-767F1E6BCD76}" srcOrd="3" destOrd="0" presId="urn:microsoft.com/office/officeart/2008/layout/LinedList"/>
    <dgm:cxn modelId="{30892C06-784A-40AD-971B-C98028F7C844}" type="presParOf" srcId="{EB27AC55-A28D-4F14-9E29-9442350FF38A}" destId="{7D26E57B-C7AE-4A48-AB07-E91ED68FDDF0}" srcOrd="2" destOrd="0" presId="urn:microsoft.com/office/officeart/2008/layout/LinedList"/>
    <dgm:cxn modelId="{3CF436F0-56F4-4B85-A65D-E123DB9D67BC}" type="presParOf" srcId="{EB27AC55-A28D-4F14-9E29-9442350FF38A}" destId="{BBCFEB4F-F726-4671-976A-27F9E26CE03F}" srcOrd="3" destOrd="0" presId="urn:microsoft.com/office/officeart/2008/layout/LinedList"/>
    <dgm:cxn modelId="{DD5C8190-2C09-4FF8-BD41-DEA075E6D076}" type="presParOf" srcId="{BBCFEB4F-F726-4671-976A-27F9E26CE03F}" destId="{877F62D5-E602-407B-8AFF-67F30BC10059}" srcOrd="0" destOrd="0" presId="urn:microsoft.com/office/officeart/2008/layout/LinedList"/>
    <dgm:cxn modelId="{C7473404-5104-4CDD-9DD7-C582BD230A32}" type="presParOf" srcId="{BBCFEB4F-F726-4671-976A-27F9E26CE03F}" destId="{CB138A7B-1D87-4315-8CAC-5798C8E7E086}" srcOrd="1" destOrd="0" presId="urn:microsoft.com/office/officeart/2008/layout/LinedList"/>
    <dgm:cxn modelId="{06F686E9-2C22-483E-B0FC-26B1608577AB}" type="presParOf" srcId="{CB138A7B-1D87-4315-8CAC-5798C8E7E086}" destId="{F99AE076-516C-4D88-BF78-E4E0AD40F1A4}" srcOrd="0" destOrd="0" presId="urn:microsoft.com/office/officeart/2008/layout/LinedList"/>
    <dgm:cxn modelId="{31A85EB9-F691-445C-9683-6DEAC9EE9738}" type="presParOf" srcId="{CB138A7B-1D87-4315-8CAC-5798C8E7E086}" destId="{3F71CA51-61DB-4384-A38C-700A080B655E}" srcOrd="1" destOrd="0" presId="urn:microsoft.com/office/officeart/2008/layout/LinedList"/>
    <dgm:cxn modelId="{DA3CBE69-7B72-463E-8DD6-76CE59176679}" type="presParOf" srcId="{3F71CA51-61DB-4384-A38C-700A080B655E}" destId="{C2318102-452E-4E3D-9BE7-6ED631D3F8E3}" srcOrd="0" destOrd="0" presId="urn:microsoft.com/office/officeart/2008/layout/LinedList"/>
    <dgm:cxn modelId="{773060BA-39B7-48A6-B270-933333610D33}" type="presParOf" srcId="{3F71CA51-61DB-4384-A38C-700A080B655E}" destId="{57D1230B-5BA5-4936-8645-38C3B297AB06}" srcOrd="1" destOrd="0" presId="urn:microsoft.com/office/officeart/2008/layout/LinedList"/>
    <dgm:cxn modelId="{4AF91CAA-3FF6-482B-ACBD-8F6C3B450B19}" type="presParOf" srcId="{3F71CA51-61DB-4384-A38C-700A080B655E}" destId="{F0CC7906-FDCF-4FAB-B4C7-74C3C8B3D691}" srcOrd="2" destOrd="0" presId="urn:microsoft.com/office/officeart/2008/layout/LinedList"/>
    <dgm:cxn modelId="{8F71473A-CAAA-4A1D-8A6D-639E7C59C7CC}" type="presParOf" srcId="{CB138A7B-1D87-4315-8CAC-5798C8E7E086}" destId="{D13E733C-1BF5-4CA1-948A-75BDE65D51C9}" srcOrd="2" destOrd="0" presId="urn:microsoft.com/office/officeart/2008/layout/LinedList"/>
    <dgm:cxn modelId="{63E061DB-12E8-442D-8B00-C40583A0679E}" type="presParOf" srcId="{CB138A7B-1D87-4315-8CAC-5798C8E7E086}" destId="{D967FC98-0D3F-4BFA-96E4-666DF1F9EEF8}" srcOrd="3" destOrd="0" presId="urn:microsoft.com/office/officeart/2008/layout/LinedList"/>
    <dgm:cxn modelId="{05EC62DD-5292-4B6E-BCB7-DD581EBE35AD}" type="presParOf" srcId="{EB27AC55-A28D-4F14-9E29-9442350FF38A}" destId="{B3118B1F-E0FE-4958-889E-D4C7CC9E16AB}" srcOrd="4" destOrd="0" presId="urn:microsoft.com/office/officeart/2008/layout/LinedList"/>
    <dgm:cxn modelId="{80529768-8F6E-4A03-8756-481ACBA25832}" type="presParOf" srcId="{EB27AC55-A28D-4F14-9E29-9442350FF38A}" destId="{FF5D053B-4D47-46DE-AB54-EF1BDDF160A0}" srcOrd="5" destOrd="0" presId="urn:microsoft.com/office/officeart/2008/layout/LinedList"/>
    <dgm:cxn modelId="{94767616-201A-43E1-A9E5-2D32A8BB9645}" type="presParOf" srcId="{FF5D053B-4D47-46DE-AB54-EF1BDDF160A0}" destId="{F6F1AAC2-D0C6-4B27-8746-73C4150C629D}" srcOrd="0" destOrd="0" presId="urn:microsoft.com/office/officeart/2008/layout/LinedList"/>
    <dgm:cxn modelId="{B59F021B-6126-45AA-807A-0CC900D56163}" type="presParOf" srcId="{FF5D053B-4D47-46DE-AB54-EF1BDDF160A0}" destId="{93B5CCBB-E9F2-4165-9814-B8D4DB7B52AA}" srcOrd="1" destOrd="0" presId="urn:microsoft.com/office/officeart/2008/layout/LinedList"/>
    <dgm:cxn modelId="{22FDA151-3466-43DF-9787-0C226768ED1E}" type="presParOf" srcId="{93B5CCBB-E9F2-4165-9814-B8D4DB7B52AA}" destId="{8EED803C-D0E3-4F9B-B056-F4E03D12698A}" srcOrd="0" destOrd="0" presId="urn:microsoft.com/office/officeart/2008/layout/LinedList"/>
    <dgm:cxn modelId="{A9695B73-0F79-4167-8105-BB4E912ADB9D}" type="presParOf" srcId="{93B5CCBB-E9F2-4165-9814-B8D4DB7B52AA}" destId="{A10B583F-D507-4AB6-A0E5-A5951FDE5E1C}" srcOrd="1" destOrd="0" presId="urn:microsoft.com/office/officeart/2008/layout/LinedList"/>
    <dgm:cxn modelId="{2CCDC2AE-5E1C-41BF-9EF4-6F56185DCCE5}" type="presParOf" srcId="{A10B583F-D507-4AB6-A0E5-A5951FDE5E1C}" destId="{3BC5F1B0-DE46-4834-93EB-CDE0E6CC19A6}" srcOrd="0" destOrd="0" presId="urn:microsoft.com/office/officeart/2008/layout/LinedList"/>
    <dgm:cxn modelId="{C87C8BF7-4ED2-4657-9739-B43AFD235178}" type="presParOf" srcId="{A10B583F-D507-4AB6-A0E5-A5951FDE5E1C}" destId="{EBCC967D-9D25-42E4-86DF-478761FDE366}" srcOrd="1" destOrd="0" presId="urn:microsoft.com/office/officeart/2008/layout/LinedList"/>
    <dgm:cxn modelId="{3CFFB4F1-E126-4861-9683-9290B76607CA}" type="presParOf" srcId="{A10B583F-D507-4AB6-A0E5-A5951FDE5E1C}" destId="{800C1524-2036-4807-97C8-CD88677530E2}" srcOrd="2" destOrd="0" presId="urn:microsoft.com/office/officeart/2008/layout/LinedList"/>
    <dgm:cxn modelId="{7A5DF9E0-EDAB-48AB-8554-FC6D9BC36632}" type="presParOf" srcId="{93B5CCBB-E9F2-4165-9814-B8D4DB7B52AA}" destId="{36FF449D-3F35-4407-9B53-CB2749343C79}" srcOrd="2" destOrd="0" presId="urn:microsoft.com/office/officeart/2008/layout/LinedList"/>
    <dgm:cxn modelId="{9403FB92-A5EC-4421-A7DF-05932713F307}" type="presParOf" srcId="{93B5CCBB-E9F2-4165-9814-B8D4DB7B52AA}" destId="{31D7796C-3F64-4B2F-89E2-2058130155A2}" srcOrd="3" destOrd="0" presId="urn:microsoft.com/office/officeart/2008/layout/LinedList"/>
    <dgm:cxn modelId="{D5D0D0A3-A4ED-483C-B5D3-0B673E43CAE4}" type="presParOf" srcId="{EB27AC55-A28D-4F14-9E29-9442350FF38A}" destId="{8CE5C542-0008-4CE4-AF6D-00B5800C6938}" srcOrd="6" destOrd="0" presId="urn:microsoft.com/office/officeart/2008/layout/LinedList"/>
    <dgm:cxn modelId="{86EE6598-FAB4-4AEE-B269-5202486D6B6B}" type="presParOf" srcId="{EB27AC55-A28D-4F14-9E29-9442350FF38A}" destId="{5C9C0134-15AE-4DFA-9EE6-192684409697}" srcOrd="7" destOrd="0" presId="urn:microsoft.com/office/officeart/2008/layout/LinedList"/>
    <dgm:cxn modelId="{77DB16DA-0509-45D0-987A-2A2169E2565E}" type="presParOf" srcId="{5C9C0134-15AE-4DFA-9EE6-192684409697}" destId="{6B9B33BB-3FE2-4F35-90A9-B961B0738AB9}" srcOrd="0" destOrd="0" presId="urn:microsoft.com/office/officeart/2008/layout/LinedList"/>
    <dgm:cxn modelId="{94497B60-D7BB-4825-870C-FBE65C5131C7}" type="presParOf" srcId="{5C9C0134-15AE-4DFA-9EE6-192684409697}" destId="{D48BEE1A-1D89-4C83-9BCF-0865F3610FC7}" srcOrd="1" destOrd="0" presId="urn:microsoft.com/office/officeart/2008/layout/LinedList"/>
    <dgm:cxn modelId="{E5F48321-8FBB-4B8C-8836-E96B2809A9D7}" type="presParOf" srcId="{D48BEE1A-1D89-4C83-9BCF-0865F3610FC7}" destId="{F1A968E3-D726-480C-B0E9-A872F307A1D7}" srcOrd="0" destOrd="0" presId="urn:microsoft.com/office/officeart/2008/layout/LinedList"/>
    <dgm:cxn modelId="{EE22B9A0-3ADD-4D6E-A709-43878E02E127}" type="presParOf" srcId="{D48BEE1A-1D89-4C83-9BCF-0865F3610FC7}" destId="{A4CF8805-788E-43D1-A698-7BCF6B4E2C53}" srcOrd="1" destOrd="0" presId="urn:microsoft.com/office/officeart/2008/layout/LinedList"/>
    <dgm:cxn modelId="{64FE7AA7-7656-4C00-8EEA-657BA1F212C8}" type="presParOf" srcId="{A4CF8805-788E-43D1-A698-7BCF6B4E2C53}" destId="{5DE5608B-3158-41D9-A811-19A9499407A2}" srcOrd="0" destOrd="0" presId="urn:microsoft.com/office/officeart/2008/layout/LinedList"/>
    <dgm:cxn modelId="{822760E6-CE8C-4154-A088-9A7033ED3DEB}" type="presParOf" srcId="{A4CF8805-788E-43D1-A698-7BCF6B4E2C53}" destId="{446E69C9-C6B9-4064-87A1-77C776CBA7DC}" srcOrd="1" destOrd="0" presId="urn:microsoft.com/office/officeart/2008/layout/LinedList"/>
    <dgm:cxn modelId="{DBCFB402-3F59-4840-B3B7-EDF1395A5957}" type="presParOf" srcId="{A4CF8805-788E-43D1-A698-7BCF6B4E2C53}" destId="{753510A0-C2B7-4AE0-8E7D-A84A7BF7C5FC}" srcOrd="2" destOrd="0" presId="urn:microsoft.com/office/officeart/2008/layout/LinedList"/>
    <dgm:cxn modelId="{E87CFF30-FA2A-4B49-B47A-FC407F5FCF2A}" type="presParOf" srcId="{D48BEE1A-1D89-4C83-9BCF-0865F3610FC7}" destId="{F9B3B8D2-A488-4641-ABC1-75831D966393}" srcOrd="2" destOrd="0" presId="urn:microsoft.com/office/officeart/2008/layout/LinedList"/>
    <dgm:cxn modelId="{C1BE86A9-62D0-4B66-9F0F-E7B2087577B0}" type="presParOf" srcId="{D48BEE1A-1D89-4C83-9BCF-0865F3610FC7}" destId="{D6BB5E9A-3EA8-472D-8B80-31D9C13EE23C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55911B-3FE0-43FA-AEB1-77385A07D5D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8F075EE-B766-418D-86A5-4CBBEF0FC1A5}">
      <dgm:prSet phldrT="[Text]" custT="1"/>
      <dgm:spPr/>
      <dgm:t>
        <a:bodyPr/>
        <a:lstStyle/>
        <a:p>
          <a:r>
            <a:rPr lang="en-GB" sz="2000" dirty="0" smtClean="0">
              <a:latin typeface="Arial" panose="020B0604020202020204" pitchFamily="34" charset="0"/>
              <a:cs typeface="Arial" panose="020B0604020202020204" pitchFamily="34" charset="0"/>
            </a:rPr>
            <a:t>Amalgamation of IAPP and IRSES with numerous changes</a:t>
          </a:r>
          <a:endParaRPr lang="en-GB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95C272-6FF3-4D03-ACF8-B483DE6652BE}" type="parTrans" cxnId="{1BB0E020-6C89-43A2-8B96-D097562FE869}">
      <dgm:prSet/>
      <dgm:spPr/>
      <dgm:t>
        <a:bodyPr/>
        <a:lstStyle/>
        <a:p>
          <a:endParaRPr lang="en-GB"/>
        </a:p>
      </dgm:t>
    </dgm:pt>
    <dgm:pt modelId="{C2F9A38B-98C6-43F4-9542-87D91EA04B55}" type="sibTrans" cxnId="{1BB0E020-6C89-43A2-8B96-D097562FE869}">
      <dgm:prSet/>
      <dgm:spPr/>
      <dgm:t>
        <a:bodyPr/>
        <a:lstStyle/>
        <a:p>
          <a:endParaRPr lang="en-GB"/>
        </a:p>
      </dgm:t>
    </dgm:pt>
    <dgm:pt modelId="{F4CD9209-DF20-4DF8-A8D2-AD68223BA699}">
      <dgm:prSet custT="1"/>
      <dgm:spPr/>
      <dgm:t>
        <a:bodyPr/>
        <a:lstStyle/>
        <a:p>
          <a:pPr marL="180000" indent="-180000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Project to be based on new or existing ‘joint research project’ 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36D53C-930E-4178-A1D5-417085E70243}" type="parTrans" cxnId="{FE45E391-6E9A-4E8A-A3BD-C482EC1E1490}">
      <dgm:prSet/>
      <dgm:spPr/>
      <dgm:t>
        <a:bodyPr/>
        <a:lstStyle/>
        <a:p>
          <a:endParaRPr lang="en-GB"/>
        </a:p>
      </dgm:t>
    </dgm:pt>
    <dgm:pt modelId="{1CCBC253-F82F-4D0B-B684-CA58814A03C5}" type="sibTrans" cxnId="{FE45E391-6E9A-4E8A-A3BD-C482EC1E1490}">
      <dgm:prSet/>
      <dgm:spPr/>
      <dgm:t>
        <a:bodyPr/>
        <a:lstStyle/>
        <a:p>
          <a:endParaRPr lang="en-GB"/>
        </a:p>
      </dgm:t>
    </dgm:pt>
    <dgm:pt modelId="{E4877BA2-315F-4DAF-A0FE-6B18EDE77763}">
      <dgm:prSet custT="1"/>
      <dgm:spPr/>
      <dgm:t>
        <a:bodyPr/>
        <a:lstStyle/>
        <a:p>
          <a:pPr marL="180000" indent="-180000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GB" sz="1800" dirty="0" smtClean="0">
              <a:latin typeface="Arial" panose="020B0604020202020204" pitchFamily="34" charset="0"/>
              <a:cs typeface="Arial" panose="020B0604020202020204" pitchFamily="34" charset="0"/>
            </a:rPr>
            <a:t>Supports ESRs, ERs and administrative/managerial/technical staff</a:t>
          </a:r>
          <a:endParaRPr lang="en-US" sz="1800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0A6957-289B-4D66-BCC5-EF77BA0D0F54}" type="parTrans" cxnId="{59FB2172-72D2-49DF-8E88-30FD8130C96A}">
      <dgm:prSet/>
      <dgm:spPr/>
      <dgm:t>
        <a:bodyPr/>
        <a:lstStyle/>
        <a:p>
          <a:endParaRPr lang="en-GB"/>
        </a:p>
      </dgm:t>
    </dgm:pt>
    <dgm:pt modelId="{392D0C96-3F72-4127-82E8-700F90FC053F}" type="sibTrans" cxnId="{59FB2172-72D2-49DF-8E88-30FD8130C96A}">
      <dgm:prSet/>
      <dgm:spPr/>
      <dgm:t>
        <a:bodyPr/>
        <a:lstStyle/>
        <a:p>
          <a:endParaRPr lang="en-GB"/>
        </a:p>
      </dgm:t>
    </dgm:pt>
    <dgm:pt modelId="{4CEE0BA5-2C8B-4C56-B332-14F061B54B16}">
      <dgm:prSet custT="1"/>
      <dgm:spPr/>
      <dgm:t>
        <a:bodyPr/>
        <a:lstStyle/>
        <a:p>
          <a:pPr marL="180000" indent="-180000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For </a:t>
          </a:r>
          <a:r>
            <a:rPr lang="en-US" sz="1800" u="sng" dirty="0" err="1" smtClean="0">
              <a:latin typeface="Arial" panose="020B0604020202020204" pitchFamily="34" charset="0"/>
              <a:cs typeface="Arial" panose="020B0604020202020204" pitchFamily="34" charset="0"/>
            </a:rPr>
            <a:t>intersectoral</a:t>
          </a:r>
          <a:r>
            <a:rPr lang="en-US" sz="1800" u="sng" dirty="0" smtClean="0">
              <a:latin typeface="Arial" panose="020B0604020202020204" pitchFamily="34" charset="0"/>
              <a:cs typeface="Arial" panose="020B0604020202020204" pitchFamily="34" charset="0"/>
            </a:rPr>
            <a:t> stream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- minimum 1 academic +1 non-academic participant from 2 different MS/AC</a:t>
          </a:r>
        </a:p>
      </dgm:t>
    </dgm:pt>
    <dgm:pt modelId="{91512B39-556D-474B-ACCC-8DAB2E1F0217}" type="parTrans" cxnId="{730C62E9-F39D-46A4-8C62-640FCA10CF2C}">
      <dgm:prSet/>
      <dgm:spPr/>
      <dgm:t>
        <a:bodyPr/>
        <a:lstStyle/>
        <a:p>
          <a:endParaRPr lang="en-GB"/>
        </a:p>
      </dgm:t>
    </dgm:pt>
    <dgm:pt modelId="{868254DD-BBAB-4A27-86F6-CBC8F854B41E}" type="sibTrans" cxnId="{730C62E9-F39D-46A4-8C62-640FCA10CF2C}">
      <dgm:prSet/>
      <dgm:spPr/>
      <dgm:t>
        <a:bodyPr/>
        <a:lstStyle/>
        <a:p>
          <a:endParaRPr lang="en-GB"/>
        </a:p>
      </dgm:t>
    </dgm:pt>
    <dgm:pt modelId="{00A43DAD-D448-4C44-9E77-5505D3A181C1}">
      <dgm:prSet custT="1"/>
      <dgm:spPr/>
      <dgm:t>
        <a:bodyPr/>
        <a:lstStyle/>
        <a:p>
          <a:pPr marL="180000" indent="-180000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For </a:t>
          </a:r>
          <a:r>
            <a:rPr lang="en-US" sz="1800" u="sng" dirty="0" smtClean="0">
              <a:latin typeface="Arial" panose="020B0604020202020204" pitchFamily="34" charset="0"/>
              <a:cs typeface="Arial" panose="020B0604020202020204" pitchFamily="34" charset="0"/>
            </a:rPr>
            <a:t>international stream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– minimum 2 participants from 2 different MS/AC and 1 participant from a third country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CB4A1C-2417-4020-A481-075F799E9E7F}" type="parTrans" cxnId="{74505A8A-B2C5-4D5A-873A-B9AD83EC34DD}">
      <dgm:prSet/>
      <dgm:spPr/>
      <dgm:t>
        <a:bodyPr/>
        <a:lstStyle/>
        <a:p>
          <a:endParaRPr lang="en-GB"/>
        </a:p>
      </dgm:t>
    </dgm:pt>
    <dgm:pt modelId="{45FCDF20-6EFE-4B2F-A644-FCAB48AF7F53}" type="sibTrans" cxnId="{74505A8A-B2C5-4D5A-873A-B9AD83EC34DD}">
      <dgm:prSet/>
      <dgm:spPr/>
      <dgm:t>
        <a:bodyPr/>
        <a:lstStyle/>
        <a:p>
          <a:endParaRPr lang="en-GB"/>
        </a:p>
      </dgm:t>
    </dgm:pt>
    <dgm:pt modelId="{8910D20E-A098-4F94-8632-95D4EF674FEE}">
      <dgm:prSet custT="1"/>
      <dgm:spPr/>
      <dgm:t>
        <a:bodyPr/>
        <a:lstStyle/>
        <a:p>
          <a:pPr marL="180000" indent="-180000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Secondment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period  - 1 to 12 months- doesn’t need to be continuous 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EB3E64-1243-4295-A3C9-1AC4843A0D20}" type="parTrans" cxnId="{B63D0A85-D2D9-4933-8CA4-F709B82D7BC2}">
      <dgm:prSet/>
      <dgm:spPr/>
      <dgm:t>
        <a:bodyPr/>
        <a:lstStyle/>
        <a:p>
          <a:endParaRPr lang="en-GB"/>
        </a:p>
      </dgm:t>
    </dgm:pt>
    <dgm:pt modelId="{A2E30D20-4AC6-4ACA-8330-944ABF84DC1E}" type="sibTrans" cxnId="{B63D0A85-D2D9-4933-8CA4-F709B82D7BC2}">
      <dgm:prSet/>
      <dgm:spPr/>
      <dgm:t>
        <a:bodyPr/>
        <a:lstStyle/>
        <a:p>
          <a:endParaRPr lang="en-GB"/>
        </a:p>
      </dgm:t>
    </dgm:pt>
    <dgm:pt modelId="{BB929E64-B770-4F8D-B47E-F67674276FB2}">
      <dgm:prSet custT="1"/>
      <dgm:spPr/>
      <dgm:t>
        <a:bodyPr/>
        <a:lstStyle/>
        <a:p>
          <a:pPr marL="180000" indent="-180000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One simplified funding system- ‘unit cost’ with country co-efficient factors 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123135-DADA-45F8-B05D-3B0E0052BFE8}" type="parTrans" cxnId="{B04FC729-8C31-4411-8408-5BFA1D81CAE3}">
      <dgm:prSet/>
      <dgm:spPr/>
      <dgm:t>
        <a:bodyPr/>
        <a:lstStyle/>
        <a:p>
          <a:endParaRPr lang="en-GB"/>
        </a:p>
      </dgm:t>
    </dgm:pt>
    <dgm:pt modelId="{59F8B3F6-F726-44A1-9476-C46E46EAE0CA}" type="sibTrans" cxnId="{B04FC729-8C31-4411-8408-5BFA1D81CAE3}">
      <dgm:prSet/>
      <dgm:spPr/>
      <dgm:t>
        <a:bodyPr/>
        <a:lstStyle/>
        <a:p>
          <a:endParaRPr lang="en-GB"/>
        </a:p>
      </dgm:t>
    </dgm:pt>
    <dgm:pt modelId="{E5F920CB-00FE-484F-B4D1-BF63FB187868}">
      <dgm:prSet custT="1"/>
      <dgm:spPr/>
      <dgm:t>
        <a:bodyPr/>
        <a:lstStyle/>
        <a:p>
          <a:pPr marL="180000" indent="-180000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Maximum 540 research months 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016BCF-776D-45F2-A8B1-0B150BA37598}" type="parTrans" cxnId="{C84BC3C2-A452-476B-83FC-E83A5612058D}">
      <dgm:prSet/>
      <dgm:spPr/>
      <dgm:t>
        <a:bodyPr/>
        <a:lstStyle/>
        <a:p>
          <a:endParaRPr lang="en-GB"/>
        </a:p>
      </dgm:t>
    </dgm:pt>
    <dgm:pt modelId="{35301734-12A8-4EED-B954-27BF2013CCA3}" type="sibTrans" cxnId="{C84BC3C2-A452-476B-83FC-E83A5612058D}">
      <dgm:prSet/>
      <dgm:spPr/>
      <dgm:t>
        <a:bodyPr/>
        <a:lstStyle/>
        <a:p>
          <a:endParaRPr lang="en-GB"/>
        </a:p>
      </dgm:t>
    </dgm:pt>
    <dgm:pt modelId="{BBE3F99C-E8B2-4D7B-96F1-DA9749219303}">
      <dgm:prSet custT="1"/>
      <dgm:spPr/>
      <dgm:t>
        <a:bodyPr/>
        <a:lstStyle/>
        <a:p>
          <a:pPr marL="180000" indent="-180000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GB" sz="1800" dirty="0" smtClean="0">
              <a:latin typeface="Arial" panose="020B0604020202020204" pitchFamily="34" charset="0"/>
              <a:cs typeface="Arial" panose="020B0604020202020204" pitchFamily="34" charset="0"/>
            </a:rPr>
            <a:t>Covers </a:t>
          </a:r>
          <a:r>
            <a:rPr lang="en-GB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intersectoral</a:t>
          </a:r>
          <a:r>
            <a:rPr lang="en-GB" sz="1800" dirty="0" smtClean="0">
              <a:latin typeface="Arial" panose="020B0604020202020204" pitchFamily="34" charset="0"/>
              <a:cs typeface="Arial" panose="020B0604020202020204" pitchFamily="34" charset="0"/>
            </a:rPr>
            <a:t> or international exchanges, as well as a combination of the two</a:t>
          </a:r>
          <a:endParaRPr lang="en-US" sz="1800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D51A82-8B05-4555-A292-3E6159B89AB1}" type="parTrans" cxnId="{614C9DE2-CD55-402E-ADF6-1AC021F567D8}">
      <dgm:prSet/>
      <dgm:spPr/>
      <dgm:t>
        <a:bodyPr/>
        <a:lstStyle/>
        <a:p>
          <a:endParaRPr lang="en-GB"/>
        </a:p>
      </dgm:t>
    </dgm:pt>
    <dgm:pt modelId="{5E32CD2E-07C2-4339-A21F-F329DEEFE426}" type="sibTrans" cxnId="{614C9DE2-CD55-402E-ADF6-1AC021F567D8}">
      <dgm:prSet/>
      <dgm:spPr/>
      <dgm:t>
        <a:bodyPr/>
        <a:lstStyle/>
        <a:p>
          <a:endParaRPr lang="en-GB"/>
        </a:p>
      </dgm:t>
    </dgm:pt>
    <dgm:pt modelId="{DDF40783-00A3-44D0-BC20-49B75A8396AE}">
      <dgm:prSet custT="1"/>
      <dgm:spPr/>
      <dgm:t>
        <a:bodyPr/>
        <a:lstStyle/>
        <a:p>
          <a:pPr marL="180000" indent="-180000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No exchanges between institutions located in third countries or within the same MS/AC will be supported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5F0D09-B5DC-4DEA-8A20-1222C8562122}" type="parTrans" cxnId="{4719CACA-6B47-4688-97EA-7AAA2D16B5B0}">
      <dgm:prSet/>
      <dgm:spPr/>
      <dgm:t>
        <a:bodyPr/>
        <a:lstStyle/>
        <a:p>
          <a:endParaRPr lang="en-GB"/>
        </a:p>
      </dgm:t>
    </dgm:pt>
    <dgm:pt modelId="{A347578B-181C-404C-BB2E-FE37A64F24A8}" type="sibTrans" cxnId="{4719CACA-6B47-4688-97EA-7AAA2D16B5B0}">
      <dgm:prSet/>
      <dgm:spPr/>
      <dgm:t>
        <a:bodyPr/>
        <a:lstStyle/>
        <a:p>
          <a:endParaRPr lang="en-GB"/>
        </a:p>
      </dgm:t>
    </dgm:pt>
    <dgm:pt modelId="{81792F02-BB27-4B5F-B829-C15E4054FE49}">
      <dgm:prSet custT="1"/>
      <dgm:spPr/>
      <dgm:t>
        <a:bodyPr/>
        <a:lstStyle/>
        <a:p>
          <a:pPr marL="180000" indent="-180000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Duration – 48 months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21BBC1-D483-400A-A13E-313E8902E016}" type="parTrans" cxnId="{588D7BA8-BBB4-49B0-BCD9-4BC087897467}">
      <dgm:prSet/>
      <dgm:spPr/>
      <dgm:t>
        <a:bodyPr/>
        <a:lstStyle/>
        <a:p>
          <a:endParaRPr lang="en-GB"/>
        </a:p>
      </dgm:t>
    </dgm:pt>
    <dgm:pt modelId="{CECA6FE6-7F03-416B-970D-D5111E7FC0C4}" type="sibTrans" cxnId="{588D7BA8-BBB4-49B0-BCD9-4BC087897467}">
      <dgm:prSet/>
      <dgm:spPr/>
      <dgm:t>
        <a:bodyPr/>
        <a:lstStyle/>
        <a:p>
          <a:endParaRPr lang="en-GB"/>
        </a:p>
      </dgm:t>
    </dgm:pt>
    <dgm:pt modelId="{45317F27-60F4-4D5C-BC9C-8F0089EBD554}" type="pres">
      <dgm:prSet presAssocID="{0055911B-3FE0-43FA-AEB1-77385A07D5D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C17A0F7-79C0-460D-88E0-E37512133018}" type="pres">
      <dgm:prSet presAssocID="{E8F075EE-B766-418D-86A5-4CBBEF0FC1A5}" presName="parentText" presStyleLbl="node1" presStyleIdx="0" presStyleCnt="1" custScaleY="143698" custLinFactNeighborX="4" custLinFactNeighborY="-1469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76476B3-E912-4BEA-8126-A004DE805111}" type="pres">
      <dgm:prSet presAssocID="{E8F075EE-B766-418D-86A5-4CBBEF0FC1A5}" presName="childText" presStyleLbl="revTx" presStyleIdx="0" presStyleCnt="1" custScaleY="12277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9D67884-25E0-44CE-B0E7-E2BDFE5D4E60}" type="presOf" srcId="{8910D20E-A098-4F94-8632-95D4EF674FEE}" destId="{976476B3-E912-4BEA-8126-A004DE805111}" srcOrd="0" destOrd="6" presId="urn:microsoft.com/office/officeart/2005/8/layout/vList2"/>
    <dgm:cxn modelId="{215CBD12-5985-46BD-808A-BD4CB283FBF1}" type="presOf" srcId="{E4877BA2-315F-4DAF-A0FE-6B18EDE77763}" destId="{976476B3-E912-4BEA-8126-A004DE805111}" srcOrd="0" destOrd="1" presId="urn:microsoft.com/office/officeart/2005/8/layout/vList2"/>
    <dgm:cxn modelId="{C726E7B8-18C5-4044-9F26-BDF9E8157258}" type="presOf" srcId="{4CEE0BA5-2C8B-4C56-B332-14F061B54B16}" destId="{976476B3-E912-4BEA-8126-A004DE805111}" srcOrd="0" destOrd="3" presId="urn:microsoft.com/office/officeart/2005/8/layout/vList2"/>
    <dgm:cxn modelId="{6965F79F-1564-4376-AF45-D08447FF0A23}" type="presOf" srcId="{DDF40783-00A3-44D0-BC20-49B75A8396AE}" destId="{976476B3-E912-4BEA-8126-A004DE805111}" srcOrd="0" destOrd="5" presId="urn:microsoft.com/office/officeart/2005/8/layout/vList2"/>
    <dgm:cxn modelId="{169E6533-A625-4AE4-B8AB-8067DA401C0B}" type="presOf" srcId="{00A43DAD-D448-4C44-9E77-5505D3A181C1}" destId="{976476B3-E912-4BEA-8126-A004DE805111}" srcOrd="0" destOrd="4" presId="urn:microsoft.com/office/officeart/2005/8/layout/vList2"/>
    <dgm:cxn modelId="{C84BC3C2-A452-476B-83FC-E83A5612058D}" srcId="{E8F075EE-B766-418D-86A5-4CBBEF0FC1A5}" destId="{E5F920CB-00FE-484F-B4D1-BF63FB187868}" srcOrd="8" destOrd="0" parTransId="{94016BCF-776D-45F2-A8B1-0B150BA37598}" sibTransId="{35301734-12A8-4EED-B954-27BF2013CCA3}"/>
    <dgm:cxn modelId="{EAF98A83-F01F-400A-8651-5F5113CE8175}" type="presOf" srcId="{E5F920CB-00FE-484F-B4D1-BF63FB187868}" destId="{976476B3-E912-4BEA-8126-A004DE805111}" srcOrd="0" destOrd="8" presId="urn:microsoft.com/office/officeart/2005/8/layout/vList2"/>
    <dgm:cxn modelId="{B04FC729-8C31-4411-8408-5BFA1D81CAE3}" srcId="{E8F075EE-B766-418D-86A5-4CBBEF0FC1A5}" destId="{BB929E64-B770-4F8D-B47E-F67674276FB2}" srcOrd="7" destOrd="0" parTransId="{74123135-DADA-45F8-B05D-3B0E0052BFE8}" sibTransId="{59F8B3F6-F726-44A1-9476-C46E46EAE0CA}"/>
    <dgm:cxn modelId="{8F0CF50C-10B9-4EB7-B678-EE58EFB7AFB0}" type="presOf" srcId="{81792F02-BB27-4B5F-B829-C15E4054FE49}" destId="{976476B3-E912-4BEA-8126-A004DE805111}" srcOrd="0" destOrd="9" presId="urn:microsoft.com/office/officeart/2005/8/layout/vList2"/>
    <dgm:cxn modelId="{4719CACA-6B47-4688-97EA-7AAA2D16B5B0}" srcId="{E8F075EE-B766-418D-86A5-4CBBEF0FC1A5}" destId="{DDF40783-00A3-44D0-BC20-49B75A8396AE}" srcOrd="5" destOrd="0" parTransId="{D25F0D09-B5DC-4DEA-8A20-1222C8562122}" sibTransId="{A347578B-181C-404C-BB2E-FE37A64F24A8}"/>
    <dgm:cxn modelId="{B63D0A85-D2D9-4933-8CA4-F709B82D7BC2}" srcId="{E8F075EE-B766-418D-86A5-4CBBEF0FC1A5}" destId="{8910D20E-A098-4F94-8632-95D4EF674FEE}" srcOrd="6" destOrd="0" parTransId="{7CEB3E64-1243-4295-A3C9-1AC4843A0D20}" sibTransId="{A2E30D20-4AC6-4ACA-8330-944ABF84DC1E}"/>
    <dgm:cxn modelId="{BC64122C-B33D-4EF6-918B-67464A1B512C}" type="presOf" srcId="{BBE3F99C-E8B2-4D7B-96F1-DA9749219303}" destId="{976476B3-E912-4BEA-8126-A004DE805111}" srcOrd="0" destOrd="2" presId="urn:microsoft.com/office/officeart/2005/8/layout/vList2"/>
    <dgm:cxn modelId="{46BD4A93-E1E9-4454-AA23-AFE5147E4C39}" type="presOf" srcId="{0055911B-3FE0-43FA-AEB1-77385A07D5D7}" destId="{45317F27-60F4-4D5C-BC9C-8F0089EBD554}" srcOrd="0" destOrd="0" presId="urn:microsoft.com/office/officeart/2005/8/layout/vList2"/>
    <dgm:cxn modelId="{730C62E9-F39D-46A4-8C62-640FCA10CF2C}" srcId="{E8F075EE-B766-418D-86A5-4CBBEF0FC1A5}" destId="{4CEE0BA5-2C8B-4C56-B332-14F061B54B16}" srcOrd="3" destOrd="0" parTransId="{91512B39-556D-474B-ACCC-8DAB2E1F0217}" sibTransId="{868254DD-BBAB-4A27-86F6-CBC8F854B41E}"/>
    <dgm:cxn modelId="{0D79BDC6-6A02-4C0A-B8A1-5B9943117842}" type="presOf" srcId="{F4CD9209-DF20-4DF8-A8D2-AD68223BA699}" destId="{976476B3-E912-4BEA-8126-A004DE805111}" srcOrd="0" destOrd="0" presId="urn:microsoft.com/office/officeart/2005/8/layout/vList2"/>
    <dgm:cxn modelId="{1BB0E020-6C89-43A2-8B96-D097562FE869}" srcId="{0055911B-3FE0-43FA-AEB1-77385A07D5D7}" destId="{E8F075EE-B766-418D-86A5-4CBBEF0FC1A5}" srcOrd="0" destOrd="0" parTransId="{E395C272-6FF3-4D03-ACF8-B483DE6652BE}" sibTransId="{C2F9A38B-98C6-43F4-9542-87D91EA04B55}"/>
    <dgm:cxn modelId="{4B46F9A0-01A9-4938-AB50-11E1271F8F89}" type="presOf" srcId="{BB929E64-B770-4F8D-B47E-F67674276FB2}" destId="{976476B3-E912-4BEA-8126-A004DE805111}" srcOrd="0" destOrd="7" presId="urn:microsoft.com/office/officeart/2005/8/layout/vList2"/>
    <dgm:cxn modelId="{68DA373B-BF22-4E8D-A0F2-1C883298C906}" type="presOf" srcId="{E8F075EE-B766-418D-86A5-4CBBEF0FC1A5}" destId="{FC17A0F7-79C0-460D-88E0-E37512133018}" srcOrd="0" destOrd="0" presId="urn:microsoft.com/office/officeart/2005/8/layout/vList2"/>
    <dgm:cxn modelId="{74505A8A-B2C5-4D5A-873A-B9AD83EC34DD}" srcId="{E8F075EE-B766-418D-86A5-4CBBEF0FC1A5}" destId="{00A43DAD-D448-4C44-9E77-5505D3A181C1}" srcOrd="4" destOrd="0" parTransId="{A1CB4A1C-2417-4020-A481-075F799E9E7F}" sibTransId="{45FCDF20-6EFE-4B2F-A644-FCAB48AF7F53}"/>
    <dgm:cxn modelId="{59FB2172-72D2-49DF-8E88-30FD8130C96A}" srcId="{E8F075EE-B766-418D-86A5-4CBBEF0FC1A5}" destId="{E4877BA2-315F-4DAF-A0FE-6B18EDE77763}" srcOrd="1" destOrd="0" parTransId="{AD0A6957-289B-4D66-BCC5-EF77BA0D0F54}" sibTransId="{392D0C96-3F72-4127-82E8-700F90FC053F}"/>
    <dgm:cxn modelId="{588D7BA8-BBB4-49B0-BCD9-4BC087897467}" srcId="{E8F075EE-B766-418D-86A5-4CBBEF0FC1A5}" destId="{81792F02-BB27-4B5F-B829-C15E4054FE49}" srcOrd="9" destOrd="0" parTransId="{6121BBC1-D483-400A-A13E-313E8902E016}" sibTransId="{CECA6FE6-7F03-416B-970D-D5111E7FC0C4}"/>
    <dgm:cxn modelId="{614C9DE2-CD55-402E-ADF6-1AC021F567D8}" srcId="{E8F075EE-B766-418D-86A5-4CBBEF0FC1A5}" destId="{BBE3F99C-E8B2-4D7B-96F1-DA9749219303}" srcOrd="2" destOrd="0" parTransId="{D8D51A82-8B05-4555-A292-3E6159B89AB1}" sibTransId="{5E32CD2E-07C2-4339-A21F-F329DEEFE426}"/>
    <dgm:cxn modelId="{FE45E391-6E9A-4E8A-A3BD-C482EC1E1490}" srcId="{E8F075EE-B766-418D-86A5-4CBBEF0FC1A5}" destId="{F4CD9209-DF20-4DF8-A8D2-AD68223BA699}" srcOrd="0" destOrd="0" parTransId="{B836D53C-930E-4178-A1D5-417085E70243}" sibTransId="{1CCBC253-F82F-4D0B-B684-CA58814A03C5}"/>
    <dgm:cxn modelId="{FCD90A5B-E5EB-4C77-9EF1-3FEB6D743219}" type="presParOf" srcId="{45317F27-60F4-4D5C-BC9C-8F0089EBD554}" destId="{FC17A0F7-79C0-460D-88E0-E37512133018}" srcOrd="0" destOrd="0" presId="urn:microsoft.com/office/officeart/2005/8/layout/vList2"/>
    <dgm:cxn modelId="{8D363E51-A95B-4BA0-9F27-CDBF8257D975}" type="presParOf" srcId="{45317F27-60F4-4D5C-BC9C-8F0089EBD554}" destId="{976476B3-E912-4BEA-8126-A004DE80511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2A47AA-15AB-4EA3-872E-2CEE43737BB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1F9F2F5-E153-4452-A976-6163819E0ABA}">
      <dgm:prSet phldrT="[Text]" custT="1"/>
      <dgm:spPr/>
      <dgm:t>
        <a:bodyPr/>
        <a:lstStyle/>
        <a:p>
          <a:r>
            <a:rPr lang="en-GB" sz="1800" dirty="0" smtClean="0">
              <a:latin typeface="Arial" panose="020B0604020202020204" pitchFamily="34" charset="0"/>
              <a:cs typeface="Arial" panose="020B0604020202020204" pitchFamily="34" charset="0"/>
            </a:rPr>
            <a:t>Evaluation panels</a:t>
          </a:r>
          <a:endParaRPr lang="en-GB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F672CA-7717-41A7-A746-EDB5AFAA9D2D}" type="parTrans" cxnId="{15A13A18-3B9A-4E00-B3FC-B0EB1432AA78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7512E3-6E2C-48B6-A591-48BF48CA4684}" type="sibTrans" cxnId="{15A13A18-3B9A-4E00-B3FC-B0EB1432AA78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EA10B5-814D-4A06-9E11-47EC4BC413D2}">
      <dgm:prSet phldrT="[Text]" custT="1"/>
      <dgm:spPr/>
      <dgm:t>
        <a:bodyPr/>
        <a:lstStyle/>
        <a:p>
          <a:r>
            <a:rPr lang="en-GB" sz="1800" dirty="0" smtClean="0">
              <a:latin typeface="Arial" panose="020B0604020202020204" pitchFamily="34" charset="0"/>
              <a:cs typeface="Arial" panose="020B0604020202020204" pitchFamily="34" charset="0"/>
            </a:rPr>
            <a:t>Chemistry (CHE)</a:t>
          </a:r>
          <a:endParaRPr lang="en-GB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70AE3D-7F5B-4280-B5A3-4BB84451E5C2}" type="parTrans" cxnId="{80B0405B-A107-4802-92C7-C4FC328EA9F5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5BE931-98B0-4D1C-AE9C-FF8D4E920074}" type="sibTrans" cxnId="{80B0405B-A107-4802-92C7-C4FC328EA9F5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2F01D9-B24C-4EAB-BDBF-34EE8837700E}">
      <dgm:prSet phldrT="[Text]" custT="1"/>
      <dgm:spPr/>
      <dgm:t>
        <a:bodyPr/>
        <a:lstStyle/>
        <a:p>
          <a:r>
            <a:rPr lang="en-GB" sz="1800" dirty="0" smtClean="0">
              <a:latin typeface="Arial" panose="020B0604020202020204" pitchFamily="34" charset="0"/>
              <a:cs typeface="Arial" panose="020B0604020202020204" pitchFamily="34" charset="0"/>
            </a:rPr>
            <a:t>Social Sciences and Humanities (SOC)</a:t>
          </a:r>
          <a:endParaRPr lang="en-GB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076E4A-9B3C-428F-B7B5-9B81F2A504D9}" type="parTrans" cxnId="{37FAAB24-5485-4983-86E9-2FAB38A83DB0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45F97A-2D6A-4108-8D9D-9D03FD98F574}" type="sibTrans" cxnId="{37FAAB24-5485-4983-86E9-2FAB38A83DB0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B2AF72-B774-402F-9DAA-1D45CB61A66E}">
      <dgm:prSet phldrT="[Text]" custT="1"/>
      <dgm:spPr/>
      <dgm:t>
        <a:bodyPr/>
        <a:lstStyle/>
        <a:p>
          <a:r>
            <a:rPr lang="en-GB" sz="1800" dirty="0" smtClean="0">
              <a:latin typeface="Arial" panose="020B0604020202020204" pitchFamily="34" charset="0"/>
              <a:cs typeface="Arial" panose="020B0604020202020204" pitchFamily="34" charset="0"/>
            </a:rPr>
            <a:t>Economic Sciences (ECO)</a:t>
          </a:r>
          <a:endParaRPr lang="en-GB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587FE9-4B61-4C51-8EC1-26BD4E5C9627}" type="parTrans" cxnId="{D367770E-A070-4BBB-AF37-F24B3D28EEDB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3011C6-CB8B-4A1B-A4F4-92D9636B41C2}" type="sibTrans" cxnId="{D367770E-A070-4BBB-AF37-F24B3D28EEDB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A8D671-2970-4080-B71F-71B7934ABA1E}">
      <dgm:prSet phldrT="[Text]" custT="1"/>
      <dgm:spPr/>
      <dgm:t>
        <a:bodyPr/>
        <a:lstStyle/>
        <a:p>
          <a:r>
            <a:rPr lang="en-GB" sz="1800" dirty="0" smtClean="0">
              <a:latin typeface="Arial" panose="020B0604020202020204" pitchFamily="34" charset="0"/>
              <a:cs typeface="Arial" panose="020B0604020202020204" pitchFamily="34" charset="0"/>
            </a:rPr>
            <a:t>Information Science and Engineering (ENG)</a:t>
          </a:r>
          <a:endParaRPr lang="en-GB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5F8F81-363E-4D46-B326-85CCF6F90F4B}" type="parTrans" cxnId="{89510020-CA5C-4000-9F9E-A9EF8FA83E81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FE8C5E-9EA7-4647-84C1-6B1AE500FA56}" type="sibTrans" cxnId="{89510020-CA5C-4000-9F9E-A9EF8FA83E81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B3F691-7D0B-45D4-B5B5-ED577833997A}">
      <dgm:prSet phldrT="[Text]" custT="1"/>
      <dgm:spPr/>
      <dgm:t>
        <a:bodyPr/>
        <a:lstStyle/>
        <a:p>
          <a:r>
            <a:rPr lang="en-GB" sz="1800" dirty="0" smtClean="0">
              <a:latin typeface="Arial" panose="020B0604020202020204" pitchFamily="34" charset="0"/>
              <a:cs typeface="Arial" panose="020B0604020202020204" pitchFamily="34" charset="0"/>
            </a:rPr>
            <a:t>Environment and Geosciences (ENV)</a:t>
          </a:r>
          <a:endParaRPr lang="en-GB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86E6BF-8A9F-4F57-ADBE-6BEF0A608789}" type="parTrans" cxnId="{FB498299-6386-4059-A76B-2D811C63434E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D27536-FFF2-4C39-BCBD-3B6B4A2C5058}" type="sibTrans" cxnId="{FB498299-6386-4059-A76B-2D811C63434E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76348B-70A5-4195-8EEB-D57EC57761F5}">
      <dgm:prSet phldrT="[Text]" custT="1"/>
      <dgm:spPr/>
      <dgm:t>
        <a:bodyPr/>
        <a:lstStyle/>
        <a:p>
          <a:r>
            <a:rPr lang="en-GB" sz="1800" dirty="0" smtClean="0">
              <a:latin typeface="Arial" panose="020B0604020202020204" pitchFamily="34" charset="0"/>
              <a:cs typeface="Arial" panose="020B0604020202020204" pitchFamily="34" charset="0"/>
            </a:rPr>
            <a:t>Life Sciences (LIF)</a:t>
          </a:r>
          <a:endParaRPr lang="en-GB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59B5CE-4969-448F-B14D-5823F7F76327}" type="parTrans" cxnId="{B06DE5B2-F6EF-4F63-9F83-C7BCD0F1539A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F8C1E0-0027-4834-9525-91BDA160D301}" type="sibTrans" cxnId="{B06DE5B2-F6EF-4F63-9F83-C7BCD0F1539A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6ECF1C-133C-49BE-951A-9B67ABA69758}">
      <dgm:prSet phldrT="[Text]" custT="1"/>
      <dgm:spPr/>
      <dgm:t>
        <a:bodyPr/>
        <a:lstStyle/>
        <a:p>
          <a:r>
            <a:rPr lang="en-GB" sz="1800" dirty="0" smtClean="0">
              <a:latin typeface="Arial" panose="020B0604020202020204" pitchFamily="34" charset="0"/>
              <a:cs typeface="Arial" panose="020B0604020202020204" pitchFamily="34" charset="0"/>
            </a:rPr>
            <a:t>Mathematics (MAT)</a:t>
          </a:r>
          <a:endParaRPr lang="en-GB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FF7D74-C18B-4938-8146-3FC3E11B0825}" type="parTrans" cxnId="{1DB83573-A4A7-46B8-84DE-E53886ECF26A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EC9D3D-19FA-4743-A030-060CD82B0114}" type="sibTrans" cxnId="{1DB83573-A4A7-46B8-84DE-E53886ECF26A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AAF08B-2A50-4F83-B88E-6FB4E40EA571}">
      <dgm:prSet phldrT="[Text]" custT="1"/>
      <dgm:spPr/>
      <dgm:t>
        <a:bodyPr/>
        <a:lstStyle/>
        <a:p>
          <a:r>
            <a:rPr lang="en-GB" sz="1800" dirty="0" smtClean="0">
              <a:latin typeface="Arial" panose="020B0604020202020204" pitchFamily="34" charset="0"/>
              <a:cs typeface="Arial" panose="020B0604020202020204" pitchFamily="34" charset="0"/>
            </a:rPr>
            <a:t>Physics (PHY)</a:t>
          </a:r>
          <a:endParaRPr lang="en-GB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610F0F-A06D-4D16-BDA8-D9946807BB9E}" type="parTrans" cxnId="{7B50B9A7-5575-4108-BC14-B95CA041B878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4918DF-2325-4790-ACCC-D6E87A41C79F}" type="sibTrans" cxnId="{7B50B9A7-5575-4108-BC14-B95CA041B878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6B1E64-3EC6-4569-9571-27A9D599EB7F}">
      <dgm:prSet phldrT="[Text]" custT="1"/>
      <dgm:spPr/>
      <dgm:t>
        <a:bodyPr/>
        <a:lstStyle/>
        <a:p>
          <a:r>
            <a:rPr lang="en-GB" sz="1800" dirty="0" smtClean="0">
              <a:latin typeface="Arial" panose="020B0604020202020204" pitchFamily="34" charset="0"/>
              <a:cs typeface="Arial" panose="020B0604020202020204" pitchFamily="34" charset="0"/>
            </a:rPr>
            <a:t>Additional multidisciplinary panels for ITNs</a:t>
          </a:r>
          <a:endParaRPr lang="en-GB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054A4A-C23B-40FC-93CA-40EDAB0A38A5}" type="parTrans" cxnId="{F603BD12-3510-426D-82D6-C23C8F43E775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034819-AEFE-4F9F-80E6-C9ED08D316CE}" type="sibTrans" cxnId="{F603BD12-3510-426D-82D6-C23C8F43E775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765549-B000-430B-957E-55C4FD70CE3D}">
      <dgm:prSet phldrT="[Text]" custT="1"/>
      <dgm:spPr/>
      <dgm:t>
        <a:bodyPr/>
        <a:lstStyle/>
        <a:p>
          <a:r>
            <a:rPr lang="en-GB" sz="1800" dirty="0" smtClean="0">
              <a:latin typeface="Arial" panose="020B0604020202020204" pitchFamily="34" charset="0"/>
              <a:cs typeface="Arial" panose="020B0604020202020204" pitchFamily="34" charset="0"/>
            </a:rPr>
            <a:t>European Industrial Doctorates (EID)</a:t>
          </a:r>
          <a:endParaRPr lang="en-GB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0A3A85-E50B-4F29-AFEE-98C4AE9DC93A}" type="parTrans" cxnId="{97AE3161-1FFE-478E-8828-F7C30AD05C52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4D2997-D2FE-49F9-8DCD-6BEB93A66A5F}" type="sibTrans" cxnId="{97AE3161-1FFE-478E-8828-F7C30AD05C52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81F160-C4F9-4632-8A41-273AE04E4219}">
      <dgm:prSet phldrT="[Text]" custT="1"/>
      <dgm:spPr/>
      <dgm:t>
        <a:bodyPr/>
        <a:lstStyle/>
        <a:p>
          <a:r>
            <a:rPr lang="en-GB" sz="1800" dirty="0" smtClean="0">
              <a:latin typeface="Arial" panose="020B0604020202020204" pitchFamily="34" charset="0"/>
              <a:cs typeface="Arial" panose="020B0604020202020204" pitchFamily="34" charset="0"/>
            </a:rPr>
            <a:t>European Joint Doctorates (EJD)</a:t>
          </a:r>
          <a:endParaRPr lang="en-GB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08A5C4-3536-4B4D-AA53-03DBDC6FAF39}" type="parTrans" cxnId="{FDE2C83E-9247-42A3-A60F-97EBC861138F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B52B3D-90C3-476C-BD3C-2E49AB5C521C}" type="sibTrans" cxnId="{FDE2C83E-9247-42A3-A60F-97EBC861138F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5A98BA-2A2E-40F4-8DC2-9A1733A628D5}">
      <dgm:prSet phldrT="[Text]" custT="1"/>
      <dgm:spPr/>
      <dgm:t>
        <a:bodyPr/>
        <a:lstStyle/>
        <a:p>
          <a:r>
            <a:rPr lang="en-GB" sz="1800" dirty="0" smtClean="0">
              <a:latin typeface="Arial" panose="020B0604020202020204" pitchFamily="34" charset="0"/>
              <a:cs typeface="Arial" panose="020B0604020202020204" pitchFamily="34" charset="0"/>
            </a:rPr>
            <a:t>Additional multidisciplinary panel for IFs</a:t>
          </a:r>
          <a:endParaRPr lang="en-GB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390662-FE34-4C5E-9E31-480BE0F24BF0}" type="parTrans" cxnId="{92F90F0F-697E-4B95-AA3E-5FDAD5ACE198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176AD1-3FF1-4193-A1A5-24DA30A1EAED}" type="sibTrans" cxnId="{92F90F0F-697E-4B95-AA3E-5FDAD5ACE198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C3749E-F582-4A93-BBB7-8EBCDE036840}">
      <dgm:prSet phldrT="[Text]" custT="1"/>
      <dgm:spPr/>
      <dgm:t>
        <a:bodyPr/>
        <a:lstStyle/>
        <a:p>
          <a:r>
            <a:rPr lang="en-GB" sz="1800" dirty="0" smtClean="0">
              <a:latin typeface="Arial" panose="020B0604020202020204" pitchFamily="34" charset="0"/>
              <a:cs typeface="Arial" panose="020B0604020202020204" pitchFamily="34" charset="0"/>
            </a:rPr>
            <a:t>Career Re-start Panel</a:t>
          </a:r>
          <a:endParaRPr lang="en-GB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D8A554-E740-4D1E-ADF6-9622EBABA284}" type="parTrans" cxnId="{4A4D89BE-8BCA-4492-8F7A-0D9850A4016D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2F90C1-46D5-4166-B6C5-89E056B4A1C1}" type="sibTrans" cxnId="{4A4D89BE-8BCA-4492-8F7A-0D9850A4016D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163165-D3F4-4E1C-A428-098AAEEB1738}">
      <dgm:prSet phldrT="[Text]" custT="1"/>
      <dgm:spPr/>
      <dgm:t>
        <a:bodyPr/>
        <a:lstStyle/>
        <a:p>
          <a:r>
            <a:rPr lang="en-GB" sz="1800" dirty="0" smtClean="0">
              <a:latin typeface="Arial" panose="020B0604020202020204" pitchFamily="34" charset="0"/>
              <a:cs typeface="Arial" panose="020B0604020202020204" pitchFamily="34" charset="0"/>
            </a:rPr>
            <a:t>Reintegration Panel</a:t>
          </a:r>
          <a:endParaRPr lang="en-GB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5B9C71-FEF9-4568-9BF0-1EDB77FD6FFF}" type="parTrans" cxnId="{28D16369-319D-4940-8B51-246A33182BC4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19BA4F-9B4B-4744-86E6-D7EB55DC238E}" type="sibTrans" cxnId="{28D16369-319D-4940-8B51-246A33182BC4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F49721-AF40-48EE-BC95-5CD6DE572834}" type="pres">
      <dgm:prSet presAssocID="{132A47AA-15AB-4EA3-872E-2CEE43737BB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E92B557-016C-4A3E-A10C-BD63801EDF7B}" type="pres">
      <dgm:prSet presAssocID="{21F9F2F5-E153-4452-A976-6163819E0ABA}" presName="composite" presStyleCnt="0"/>
      <dgm:spPr/>
    </dgm:pt>
    <dgm:pt modelId="{97C072C2-04A5-4098-A77A-02879F3D3155}" type="pres">
      <dgm:prSet presAssocID="{21F9F2F5-E153-4452-A976-6163819E0ABA}" presName="parTx" presStyleLbl="alignNode1" presStyleIdx="0" presStyleCnt="3" custLinFactNeighborX="77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7290022-0EED-4C15-8572-5FADDDACBED1}" type="pres">
      <dgm:prSet presAssocID="{21F9F2F5-E153-4452-A976-6163819E0ABA}" presName="desTx" presStyleLbl="alignAccFollowNode1" presStyleIdx="0" presStyleCnt="3" custLinFactNeighborX="812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891963D-AFB7-4500-B7B9-EA091DBF6DA5}" type="pres">
      <dgm:prSet presAssocID="{127512E3-6E2C-48B6-A591-48BF48CA4684}" presName="space" presStyleCnt="0"/>
      <dgm:spPr/>
    </dgm:pt>
    <dgm:pt modelId="{9741CE88-E20B-4BC4-B6BA-F2F445E8EBF3}" type="pres">
      <dgm:prSet presAssocID="{FE6B1E64-3EC6-4569-9571-27A9D599EB7F}" presName="composite" presStyleCnt="0"/>
      <dgm:spPr/>
    </dgm:pt>
    <dgm:pt modelId="{62C1A31E-13EA-4E18-B93D-9F212F327E24}" type="pres">
      <dgm:prSet presAssocID="{FE6B1E64-3EC6-4569-9571-27A9D599EB7F}" presName="parTx" presStyleLbl="alignNode1" presStyleIdx="1" presStyleCnt="3" custScaleX="64842" custLinFactNeighborX="-13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DFC6C9B-DB25-49A0-BF43-9A3AB0C0E46C}" type="pres">
      <dgm:prSet presAssocID="{FE6B1E64-3EC6-4569-9571-27A9D599EB7F}" presName="desTx" presStyleLbl="alignAccFollowNode1" presStyleIdx="1" presStyleCnt="3" custScaleX="64842" custLinFactNeighborX="-137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6D1016E-C714-4D3E-9347-2730072E9A56}" type="pres">
      <dgm:prSet presAssocID="{35034819-AEFE-4F9F-80E6-C9ED08D316CE}" presName="space" presStyleCnt="0"/>
      <dgm:spPr/>
    </dgm:pt>
    <dgm:pt modelId="{92226142-D951-4D2E-A779-0AB997C00F7F}" type="pres">
      <dgm:prSet presAssocID="{F85A98BA-2A2E-40F4-8DC2-9A1733A628D5}" presName="composite" presStyleCnt="0"/>
      <dgm:spPr/>
    </dgm:pt>
    <dgm:pt modelId="{CE3062B9-0895-44C9-B1CA-3B559E1D3A89}" type="pres">
      <dgm:prSet presAssocID="{F85A98BA-2A2E-40F4-8DC2-9A1733A628D5}" presName="parTx" presStyleLbl="alignNode1" presStyleIdx="2" presStyleCnt="3" custScaleX="63137" custLinFactNeighborX="-108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9CF7D96-497C-441C-AE7F-FFC0689E7ED1}" type="pres">
      <dgm:prSet presAssocID="{F85A98BA-2A2E-40F4-8DC2-9A1733A628D5}" presName="desTx" presStyleLbl="alignAccFollowNode1" presStyleIdx="2" presStyleCnt="3" custScaleX="63137" custLinFactNeighborX="-1088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9510020-CA5C-4000-9F9E-A9EF8FA83E81}" srcId="{21F9F2F5-E153-4452-A976-6163819E0ABA}" destId="{38A8D671-2970-4080-B71F-71B7934ABA1E}" srcOrd="3" destOrd="0" parTransId="{675F8F81-363E-4D46-B326-85CCF6F90F4B}" sibTransId="{07FE8C5E-9EA7-4647-84C1-6B1AE500FA56}"/>
    <dgm:cxn modelId="{B4A574B5-D9F2-4235-9E28-487E8AB8D072}" type="presOf" srcId="{132A47AA-15AB-4EA3-872E-2CEE43737BB2}" destId="{7FF49721-AF40-48EE-BC95-5CD6DE572834}" srcOrd="0" destOrd="0" presId="urn:microsoft.com/office/officeart/2005/8/layout/hList1"/>
    <dgm:cxn modelId="{92F90F0F-697E-4B95-AA3E-5FDAD5ACE198}" srcId="{132A47AA-15AB-4EA3-872E-2CEE43737BB2}" destId="{F85A98BA-2A2E-40F4-8DC2-9A1733A628D5}" srcOrd="2" destOrd="0" parTransId="{6B390662-FE34-4C5E-9E31-480BE0F24BF0}" sibTransId="{10176AD1-3FF1-4193-A1A5-24DA30A1EAED}"/>
    <dgm:cxn modelId="{1B881E5C-83D0-4DE7-8965-D8BA1245DB97}" type="presOf" srcId="{21F9F2F5-E153-4452-A976-6163819E0ABA}" destId="{97C072C2-04A5-4098-A77A-02879F3D3155}" srcOrd="0" destOrd="0" presId="urn:microsoft.com/office/officeart/2005/8/layout/hList1"/>
    <dgm:cxn modelId="{4A4D89BE-8BCA-4492-8F7A-0D9850A4016D}" srcId="{F85A98BA-2A2E-40F4-8DC2-9A1733A628D5}" destId="{01C3749E-F582-4A93-BBB7-8EBCDE036840}" srcOrd="0" destOrd="0" parTransId="{DED8A554-E740-4D1E-ADF6-9622EBABA284}" sibTransId="{612F90C1-46D5-4166-B6C5-89E056B4A1C1}"/>
    <dgm:cxn modelId="{B9EEFE3F-FF23-404A-A6D2-B77B3BEB17E7}" type="presOf" srcId="{0976348B-70A5-4195-8EEB-D57EC57761F5}" destId="{D7290022-0EED-4C15-8572-5FADDDACBED1}" srcOrd="0" destOrd="5" presId="urn:microsoft.com/office/officeart/2005/8/layout/hList1"/>
    <dgm:cxn modelId="{7B50B9A7-5575-4108-BC14-B95CA041B878}" srcId="{21F9F2F5-E153-4452-A976-6163819E0ABA}" destId="{8FAAF08B-2A50-4F83-B88E-6FB4E40EA571}" srcOrd="7" destOrd="0" parTransId="{8A610F0F-A06D-4D16-BDA8-D9946807BB9E}" sibTransId="{CB4918DF-2325-4790-ACCC-D6E87A41C79F}"/>
    <dgm:cxn modelId="{F603BD12-3510-426D-82D6-C23C8F43E775}" srcId="{132A47AA-15AB-4EA3-872E-2CEE43737BB2}" destId="{FE6B1E64-3EC6-4569-9571-27A9D599EB7F}" srcOrd="1" destOrd="0" parTransId="{CB054A4A-C23B-40FC-93CA-40EDAB0A38A5}" sibTransId="{35034819-AEFE-4F9F-80E6-C9ED08D316CE}"/>
    <dgm:cxn modelId="{E63EEEB7-4E63-4519-B5CB-B645CE22D359}" type="presOf" srcId="{A7B3F691-7D0B-45D4-B5B5-ED577833997A}" destId="{D7290022-0EED-4C15-8572-5FADDDACBED1}" srcOrd="0" destOrd="4" presId="urn:microsoft.com/office/officeart/2005/8/layout/hList1"/>
    <dgm:cxn modelId="{37FAAB24-5485-4983-86E9-2FAB38A83DB0}" srcId="{21F9F2F5-E153-4452-A976-6163819E0ABA}" destId="{202F01D9-B24C-4EAB-BDBF-34EE8837700E}" srcOrd="1" destOrd="0" parTransId="{B7076E4A-9B3C-428F-B7B5-9B81F2A504D9}" sibTransId="{7245F97A-2D6A-4108-8D9D-9D03FD98F574}"/>
    <dgm:cxn modelId="{80B0405B-A107-4802-92C7-C4FC328EA9F5}" srcId="{21F9F2F5-E153-4452-A976-6163819E0ABA}" destId="{F7EA10B5-814D-4A06-9E11-47EC4BC413D2}" srcOrd="0" destOrd="0" parTransId="{D370AE3D-7F5B-4280-B5A3-4BB84451E5C2}" sibTransId="{E15BE931-98B0-4D1C-AE9C-FF8D4E920074}"/>
    <dgm:cxn modelId="{B06DE5B2-F6EF-4F63-9F83-C7BCD0F1539A}" srcId="{21F9F2F5-E153-4452-A976-6163819E0ABA}" destId="{0976348B-70A5-4195-8EEB-D57EC57761F5}" srcOrd="5" destOrd="0" parTransId="{AD59B5CE-4969-448F-B14D-5823F7F76327}" sibTransId="{3BF8C1E0-0027-4834-9525-91BDA160D301}"/>
    <dgm:cxn modelId="{302D3DD6-06C0-4131-9604-82CCDF663F0C}" type="presOf" srcId="{DC163165-D3F4-4E1C-A428-098AAEEB1738}" destId="{F9CF7D96-497C-441C-AE7F-FFC0689E7ED1}" srcOrd="0" destOrd="1" presId="urn:microsoft.com/office/officeart/2005/8/layout/hList1"/>
    <dgm:cxn modelId="{D367770E-A070-4BBB-AF37-F24B3D28EEDB}" srcId="{21F9F2F5-E153-4452-A976-6163819E0ABA}" destId="{70B2AF72-B774-402F-9DAA-1D45CB61A66E}" srcOrd="2" destOrd="0" parTransId="{66587FE9-4B61-4C51-8EC1-26BD4E5C9627}" sibTransId="{A33011C6-CB8B-4A1B-A4F4-92D9636B41C2}"/>
    <dgm:cxn modelId="{96AC1B73-756A-445D-8621-9E0E82153B68}" type="presOf" srcId="{8FAAF08B-2A50-4F83-B88E-6FB4E40EA571}" destId="{D7290022-0EED-4C15-8572-5FADDDACBED1}" srcOrd="0" destOrd="7" presId="urn:microsoft.com/office/officeart/2005/8/layout/hList1"/>
    <dgm:cxn modelId="{3230885B-EA53-4C33-8535-CC6DD228004B}" type="presOf" srcId="{70B2AF72-B774-402F-9DAA-1D45CB61A66E}" destId="{D7290022-0EED-4C15-8572-5FADDDACBED1}" srcOrd="0" destOrd="2" presId="urn:microsoft.com/office/officeart/2005/8/layout/hList1"/>
    <dgm:cxn modelId="{06B1ABE5-D3BF-4B34-84FD-C31896E1BFF1}" type="presOf" srcId="{01C3749E-F582-4A93-BBB7-8EBCDE036840}" destId="{F9CF7D96-497C-441C-AE7F-FFC0689E7ED1}" srcOrd="0" destOrd="0" presId="urn:microsoft.com/office/officeart/2005/8/layout/hList1"/>
    <dgm:cxn modelId="{41EDBCDC-BD6D-4DA5-96B5-3A489823A011}" type="presOf" srcId="{38A8D671-2970-4080-B71F-71B7934ABA1E}" destId="{D7290022-0EED-4C15-8572-5FADDDACBED1}" srcOrd="0" destOrd="3" presId="urn:microsoft.com/office/officeart/2005/8/layout/hList1"/>
    <dgm:cxn modelId="{28D16369-319D-4940-8B51-246A33182BC4}" srcId="{F85A98BA-2A2E-40F4-8DC2-9A1733A628D5}" destId="{DC163165-D3F4-4E1C-A428-098AAEEB1738}" srcOrd="1" destOrd="0" parTransId="{C05B9C71-FEF9-4568-9BF0-1EDB77FD6FFF}" sibTransId="{D219BA4F-9B4B-4744-86E6-D7EB55DC238E}"/>
    <dgm:cxn modelId="{3E4D365A-6767-45C2-A666-F8D63EC310F1}" type="presOf" srcId="{202F01D9-B24C-4EAB-BDBF-34EE8837700E}" destId="{D7290022-0EED-4C15-8572-5FADDDACBED1}" srcOrd="0" destOrd="1" presId="urn:microsoft.com/office/officeart/2005/8/layout/hList1"/>
    <dgm:cxn modelId="{97AE3161-1FFE-478E-8828-F7C30AD05C52}" srcId="{FE6B1E64-3EC6-4569-9571-27A9D599EB7F}" destId="{DA765549-B000-430B-957E-55C4FD70CE3D}" srcOrd="0" destOrd="0" parTransId="{A80A3A85-E50B-4F29-AFEE-98C4AE9DC93A}" sibTransId="{C04D2997-D2FE-49F9-8DCD-6BEB93A66A5F}"/>
    <dgm:cxn modelId="{1DB83573-A4A7-46B8-84DE-E53886ECF26A}" srcId="{21F9F2F5-E153-4452-A976-6163819E0ABA}" destId="{346ECF1C-133C-49BE-951A-9B67ABA69758}" srcOrd="6" destOrd="0" parTransId="{08FF7D74-C18B-4938-8146-3FC3E11B0825}" sibTransId="{1FEC9D3D-19FA-4743-A030-060CD82B0114}"/>
    <dgm:cxn modelId="{0EFACED6-F412-447A-95A1-E4B8DAB49B29}" type="presOf" srcId="{346ECF1C-133C-49BE-951A-9B67ABA69758}" destId="{D7290022-0EED-4C15-8572-5FADDDACBED1}" srcOrd="0" destOrd="6" presId="urn:microsoft.com/office/officeart/2005/8/layout/hList1"/>
    <dgm:cxn modelId="{FDE2C83E-9247-42A3-A60F-97EBC861138F}" srcId="{FE6B1E64-3EC6-4569-9571-27A9D599EB7F}" destId="{BE81F160-C4F9-4632-8A41-273AE04E4219}" srcOrd="1" destOrd="0" parTransId="{1508A5C4-3536-4B4D-AA53-03DBDC6FAF39}" sibTransId="{50B52B3D-90C3-476C-BD3C-2E49AB5C521C}"/>
    <dgm:cxn modelId="{16F924CE-18D9-408A-80CD-7CE4A4FCF52F}" type="presOf" srcId="{DA765549-B000-430B-957E-55C4FD70CE3D}" destId="{EDFC6C9B-DB25-49A0-BF43-9A3AB0C0E46C}" srcOrd="0" destOrd="0" presId="urn:microsoft.com/office/officeart/2005/8/layout/hList1"/>
    <dgm:cxn modelId="{7D279067-A363-4638-A5B3-C962ED3261E1}" type="presOf" srcId="{FE6B1E64-3EC6-4569-9571-27A9D599EB7F}" destId="{62C1A31E-13EA-4E18-B93D-9F212F327E24}" srcOrd="0" destOrd="0" presId="urn:microsoft.com/office/officeart/2005/8/layout/hList1"/>
    <dgm:cxn modelId="{82FEA7D8-6681-4AE2-B30C-8C67D44337B9}" type="presOf" srcId="{BE81F160-C4F9-4632-8A41-273AE04E4219}" destId="{EDFC6C9B-DB25-49A0-BF43-9A3AB0C0E46C}" srcOrd="0" destOrd="1" presId="urn:microsoft.com/office/officeart/2005/8/layout/hList1"/>
    <dgm:cxn modelId="{15A13A18-3B9A-4E00-B3FC-B0EB1432AA78}" srcId="{132A47AA-15AB-4EA3-872E-2CEE43737BB2}" destId="{21F9F2F5-E153-4452-A976-6163819E0ABA}" srcOrd="0" destOrd="0" parTransId="{07F672CA-7717-41A7-A746-EDB5AFAA9D2D}" sibTransId="{127512E3-6E2C-48B6-A591-48BF48CA4684}"/>
    <dgm:cxn modelId="{9417CAF9-5FC6-4BB4-84B3-5A7BD42EFC53}" type="presOf" srcId="{F85A98BA-2A2E-40F4-8DC2-9A1733A628D5}" destId="{CE3062B9-0895-44C9-B1CA-3B559E1D3A89}" srcOrd="0" destOrd="0" presId="urn:microsoft.com/office/officeart/2005/8/layout/hList1"/>
    <dgm:cxn modelId="{FB498299-6386-4059-A76B-2D811C63434E}" srcId="{21F9F2F5-E153-4452-A976-6163819E0ABA}" destId="{A7B3F691-7D0B-45D4-B5B5-ED577833997A}" srcOrd="4" destOrd="0" parTransId="{9386E6BF-8A9F-4F57-ADBE-6BEF0A608789}" sibTransId="{9FD27536-FFF2-4C39-BCBD-3B6B4A2C5058}"/>
    <dgm:cxn modelId="{30604AA1-308B-4CF4-9AD0-34033F653D8A}" type="presOf" srcId="{F7EA10B5-814D-4A06-9E11-47EC4BC413D2}" destId="{D7290022-0EED-4C15-8572-5FADDDACBED1}" srcOrd="0" destOrd="0" presId="urn:microsoft.com/office/officeart/2005/8/layout/hList1"/>
    <dgm:cxn modelId="{749A429A-BD8C-4917-A7A1-33F7E1DFD5AA}" type="presParOf" srcId="{7FF49721-AF40-48EE-BC95-5CD6DE572834}" destId="{AE92B557-016C-4A3E-A10C-BD63801EDF7B}" srcOrd="0" destOrd="0" presId="urn:microsoft.com/office/officeart/2005/8/layout/hList1"/>
    <dgm:cxn modelId="{DC32D3B0-9960-47FD-8729-15B1BD9D32A2}" type="presParOf" srcId="{AE92B557-016C-4A3E-A10C-BD63801EDF7B}" destId="{97C072C2-04A5-4098-A77A-02879F3D3155}" srcOrd="0" destOrd="0" presId="urn:microsoft.com/office/officeart/2005/8/layout/hList1"/>
    <dgm:cxn modelId="{0EBDB8AB-5DD2-4EAA-BDC7-7DD79964417E}" type="presParOf" srcId="{AE92B557-016C-4A3E-A10C-BD63801EDF7B}" destId="{D7290022-0EED-4C15-8572-5FADDDACBED1}" srcOrd="1" destOrd="0" presId="urn:microsoft.com/office/officeart/2005/8/layout/hList1"/>
    <dgm:cxn modelId="{6D5578D8-0FE3-4CD4-8E61-BC9071745A5A}" type="presParOf" srcId="{7FF49721-AF40-48EE-BC95-5CD6DE572834}" destId="{9891963D-AFB7-4500-B7B9-EA091DBF6DA5}" srcOrd="1" destOrd="0" presId="urn:microsoft.com/office/officeart/2005/8/layout/hList1"/>
    <dgm:cxn modelId="{3D4B4577-A906-484E-8AED-641314B9CAD5}" type="presParOf" srcId="{7FF49721-AF40-48EE-BC95-5CD6DE572834}" destId="{9741CE88-E20B-4BC4-B6BA-F2F445E8EBF3}" srcOrd="2" destOrd="0" presId="urn:microsoft.com/office/officeart/2005/8/layout/hList1"/>
    <dgm:cxn modelId="{8305F050-E8D8-4DE2-A43D-45ECC0A6E616}" type="presParOf" srcId="{9741CE88-E20B-4BC4-B6BA-F2F445E8EBF3}" destId="{62C1A31E-13EA-4E18-B93D-9F212F327E24}" srcOrd="0" destOrd="0" presId="urn:microsoft.com/office/officeart/2005/8/layout/hList1"/>
    <dgm:cxn modelId="{DFA496B7-836F-45C7-A379-E8B1A66F1DF4}" type="presParOf" srcId="{9741CE88-E20B-4BC4-B6BA-F2F445E8EBF3}" destId="{EDFC6C9B-DB25-49A0-BF43-9A3AB0C0E46C}" srcOrd="1" destOrd="0" presId="urn:microsoft.com/office/officeart/2005/8/layout/hList1"/>
    <dgm:cxn modelId="{F9AC3B9D-E7F7-4314-B0CF-0707E47621E9}" type="presParOf" srcId="{7FF49721-AF40-48EE-BC95-5CD6DE572834}" destId="{66D1016E-C714-4D3E-9347-2730072E9A56}" srcOrd="3" destOrd="0" presId="urn:microsoft.com/office/officeart/2005/8/layout/hList1"/>
    <dgm:cxn modelId="{AFD1AEEB-FA21-4E42-B964-A60337FC45A2}" type="presParOf" srcId="{7FF49721-AF40-48EE-BC95-5CD6DE572834}" destId="{92226142-D951-4D2E-A779-0AB997C00F7F}" srcOrd="4" destOrd="0" presId="urn:microsoft.com/office/officeart/2005/8/layout/hList1"/>
    <dgm:cxn modelId="{D2D93F41-5FCD-43B1-9694-77F5A89C007E}" type="presParOf" srcId="{92226142-D951-4D2E-A779-0AB997C00F7F}" destId="{CE3062B9-0895-44C9-B1CA-3B559E1D3A89}" srcOrd="0" destOrd="0" presId="urn:microsoft.com/office/officeart/2005/8/layout/hList1"/>
    <dgm:cxn modelId="{941B5F23-7D18-4996-A7B4-DDA384BB44B9}" type="presParOf" srcId="{92226142-D951-4D2E-A779-0AB997C00F7F}" destId="{F9CF7D96-497C-441C-AE7F-FFC0689E7ED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63BA722-6E29-4FEE-8A3D-4E7CDA2132DB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6D0631D1-17E6-4A7E-A760-FC33F10065D5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GB" sz="1800" dirty="0" smtClean="0">
              <a:latin typeface="Calibri" panose="020F0502020204030204" pitchFamily="34" charset="0"/>
              <a:cs typeface="Arial" pitchFamily="34" charset="0"/>
            </a:rPr>
            <a:t>Over </a:t>
          </a:r>
          <a:r>
            <a:rPr lang="en-GB" sz="1800" b="1" dirty="0" smtClean="0">
              <a:latin typeface="Calibri" panose="020F0502020204030204" pitchFamily="34" charset="0"/>
              <a:cs typeface="Arial" pitchFamily="34" charset="0"/>
            </a:rPr>
            <a:t>880 grants </a:t>
          </a:r>
          <a:r>
            <a:rPr lang="en-GB" sz="1800" dirty="0" smtClean="0">
              <a:latin typeface="Calibri" panose="020F0502020204030204" pitchFamily="34" charset="0"/>
              <a:cs typeface="Arial" pitchFamily="34" charset="0"/>
            </a:rPr>
            <a:t>based in around 85 different UK institutions</a:t>
          </a:r>
          <a:endParaRPr lang="en-US" sz="1800" dirty="0">
            <a:latin typeface="Calibri" panose="020F0502020204030204" pitchFamily="34" charset="0"/>
            <a:cs typeface="Arial" pitchFamily="34" charset="0"/>
          </a:endParaRPr>
        </a:p>
      </dgm:t>
    </dgm:pt>
    <dgm:pt modelId="{5DB8AD17-11E9-466B-BB08-1BD2B5922825}" type="parTrans" cxnId="{3F129625-5668-4EC1-9AF4-8F26EE9E9D23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4674BBAE-CD4D-4ACE-88FB-C4743844224F}" type="sibTrans" cxnId="{3F129625-5668-4EC1-9AF4-8F26EE9E9D23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BF644A79-65FC-4CFB-A23F-01722D1E1EE0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GB" sz="1800" dirty="0" smtClean="0">
              <a:latin typeface="Calibri" panose="020F0502020204030204" pitchFamily="34" charset="0"/>
              <a:cs typeface="Arial" pitchFamily="34" charset="0"/>
            </a:rPr>
            <a:t>Around </a:t>
          </a:r>
          <a:r>
            <a:rPr lang="en-GB" sz="1800" b="1" dirty="0" smtClean="0">
              <a:latin typeface="Calibri" panose="020F0502020204030204" pitchFamily="34" charset="0"/>
              <a:cs typeface="Arial" pitchFamily="34" charset="0"/>
            </a:rPr>
            <a:t>15%</a:t>
          </a:r>
          <a:r>
            <a:rPr lang="en-GB" sz="1800" dirty="0" smtClean="0">
              <a:latin typeface="Calibri" panose="020F0502020204030204" pitchFamily="34" charset="0"/>
              <a:cs typeface="Arial" pitchFamily="34" charset="0"/>
            </a:rPr>
            <a:t> </a:t>
          </a:r>
          <a:r>
            <a:rPr lang="en-GB" sz="1800" b="1" dirty="0" smtClean="0">
              <a:latin typeface="Calibri" panose="020F0502020204030204" pitchFamily="34" charset="0"/>
              <a:cs typeface="Arial" pitchFamily="34" charset="0"/>
            </a:rPr>
            <a:t>success rate </a:t>
          </a:r>
          <a:r>
            <a:rPr lang="en-GB" sz="1800" dirty="0" smtClean="0">
              <a:latin typeface="Calibri" panose="020F0502020204030204" pitchFamily="34" charset="0"/>
              <a:cs typeface="Arial" pitchFamily="34" charset="0"/>
            </a:rPr>
            <a:t>for proposals submitted by </a:t>
          </a:r>
          <a:r>
            <a:rPr lang="en-GB" sz="1800" b="1" dirty="0" smtClean="0">
              <a:latin typeface="Calibri" panose="020F0502020204030204" pitchFamily="34" charset="0"/>
              <a:cs typeface="Arial" pitchFamily="34" charset="0"/>
            </a:rPr>
            <a:t>UK</a:t>
          </a:r>
          <a:r>
            <a:rPr lang="en-GB" sz="1800" dirty="0" smtClean="0">
              <a:latin typeface="Calibri" panose="020F0502020204030204" pitchFamily="34" charset="0"/>
              <a:cs typeface="Arial" pitchFamily="34" charset="0"/>
            </a:rPr>
            <a:t> institutions (about 11% average overall) </a:t>
          </a:r>
          <a:endParaRPr lang="en-US" sz="1800" dirty="0">
            <a:latin typeface="Calibri" panose="020F0502020204030204" pitchFamily="34" charset="0"/>
            <a:cs typeface="Arial" pitchFamily="34" charset="0"/>
          </a:endParaRPr>
        </a:p>
      </dgm:t>
    </dgm:pt>
    <dgm:pt modelId="{FBEB73EB-29E2-4BB5-B1B7-DADF6CF382EB}" type="parTrans" cxnId="{1E99CA43-31F0-452C-A320-679D410F6F17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64D7FFE9-2E51-4756-8E8B-BC58C3F6FE4F}" type="sibTrans" cxnId="{1E99CA43-31F0-452C-A320-679D410F6F17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20AD5322-930C-4B5A-AA87-420CD4266A62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GB" sz="1800" dirty="0" smtClean="0">
              <a:latin typeface="Calibri" panose="020F0502020204030204" pitchFamily="34" charset="0"/>
              <a:cs typeface="Arial" pitchFamily="34" charset="0"/>
            </a:rPr>
            <a:t>Around </a:t>
          </a:r>
          <a:r>
            <a:rPr lang="en-GB" sz="1800" b="1" dirty="0" smtClean="0">
              <a:latin typeface="Calibri" panose="020F0502020204030204" pitchFamily="34" charset="0"/>
              <a:cs typeface="Arial" pitchFamily="34" charset="0"/>
            </a:rPr>
            <a:t>20%</a:t>
          </a:r>
          <a:r>
            <a:rPr lang="en-GB" sz="1800" dirty="0" smtClean="0">
              <a:latin typeface="Calibri" panose="020F0502020204030204" pitchFamily="34" charset="0"/>
              <a:cs typeface="Arial" pitchFamily="34" charset="0"/>
            </a:rPr>
            <a:t> of all ERC grants </a:t>
          </a:r>
          <a:r>
            <a:rPr lang="en-GB" sz="1800" b="1" dirty="0" smtClean="0">
              <a:latin typeface="Calibri" panose="020F0502020204030204" pitchFamily="34" charset="0"/>
              <a:cs typeface="Arial" pitchFamily="34" charset="0"/>
            </a:rPr>
            <a:t>based in the UK</a:t>
          </a:r>
          <a:endParaRPr lang="en-US" sz="1800" b="1" dirty="0">
            <a:latin typeface="Calibri" panose="020F0502020204030204" pitchFamily="34" charset="0"/>
            <a:cs typeface="Arial" pitchFamily="34" charset="0"/>
          </a:endParaRPr>
        </a:p>
      </dgm:t>
    </dgm:pt>
    <dgm:pt modelId="{29891B75-6257-4E43-80B5-818A0A5E7B24}" type="parTrans" cxnId="{772B2606-6E9B-4116-9C2F-BDA07FB87C69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4D01D305-FEB6-4233-8EF9-7B7D45B0636C}" type="sibTrans" cxnId="{772B2606-6E9B-4116-9C2F-BDA07FB87C69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F0400323-703D-4AF6-BC77-9CB284A43871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GB" sz="1800" dirty="0" smtClean="0">
              <a:latin typeface="Calibri" panose="020F0502020204030204" pitchFamily="34" charset="0"/>
              <a:cs typeface="Arial" pitchFamily="34" charset="0"/>
            </a:rPr>
            <a:t>8 of the 24 Synergy Grants projects funded in 2012 and 2013 feature at least one UK-based PI</a:t>
          </a:r>
          <a:endParaRPr lang="en-US" sz="1800" dirty="0">
            <a:latin typeface="Calibri" panose="020F0502020204030204" pitchFamily="34" charset="0"/>
            <a:cs typeface="Arial" pitchFamily="34" charset="0"/>
          </a:endParaRPr>
        </a:p>
      </dgm:t>
    </dgm:pt>
    <dgm:pt modelId="{D118A777-4259-4947-ADFA-64CC7B3297EE}" type="parTrans" cxnId="{36F5F556-A409-4588-B7BF-A34E01B47485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1ABBAD73-6269-4FD5-9184-C6C1EBC29D18}" type="sibTrans" cxnId="{36F5F556-A409-4588-B7BF-A34E01B47485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44F3908F-AD0C-439A-A146-C86AFF38D65B}" type="pres">
      <dgm:prSet presAssocID="{D63BA722-6E29-4FEE-8A3D-4E7CDA2132D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C7100E-6D75-41AC-8776-C286C22DEE12}" type="pres">
      <dgm:prSet presAssocID="{6D0631D1-17E6-4A7E-A760-FC33F10065D5}" presName="node" presStyleLbl="node1" presStyleIdx="0" presStyleCnt="4" custLinFactNeighborX="180" custLinFactNeighborY="1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EF384D-66E3-4BD9-B53A-68430928DC1E}" type="pres">
      <dgm:prSet presAssocID="{4674BBAE-CD4D-4ACE-88FB-C4743844224F}" presName="sibTrans" presStyleCnt="0"/>
      <dgm:spPr/>
      <dgm:t>
        <a:bodyPr/>
        <a:lstStyle/>
        <a:p>
          <a:endParaRPr lang="en-GB"/>
        </a:p>
      </dgm:t>
    </dgm:pt>
    <dgm:pt modelId="{D1CE54CB-DBB6-497C-A38E-683DBD58DE24}" type="pres">
      <dgm:prSet presAssocID="{BF644A79-65FC-4CFB-A23F-01722D1E1EE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E1814C-E6C4-4FA1-9EED-6171409E1EBF}" type="pres">
      <dgm:prSet presAssocID="{64D7FFE9-2E51-4756-8E8B-BC58C3F6FE4F}" presName="sibTrans" presStyleCnt="0"/>
      <dgm:spPr/>
      <dgm:t>
        <a:bodyPr/>
        <a:lstStyle/>
        <a:p>
          <a:endParaRPr lang="en-GB"/>
        </a:p>
      </dgm:t>
    </dgm:pt>
    <dgm:pt modelId="{709F35EB-000C-4508-A650-D0BA6C4054D0}" type="pres">
      <dgm:prSet presAssocID="{20AD5322-930C-4B5A-AA87-420CD4266A6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32D1D5-67D6-4545-AEAF-8706FA900E85}" type="pres">
      <dgm:prSet presAssocID="{4D01D305-FEB6-4233-8EF9-7B7D45B0636C}" presName="sibTrans" presStyleCnt="0"/>
      <dgm:spPr/>
      <dgm:t>
        <a:bodyPr/>
        <a:lstStyle/>
        <a:p>
          <a:endParaRPr lang="en-GB"/>
        </a:p>
      </dgm:t>
    </dgm:pt>
    <dgm:pt modelId="{99E8B84C-3943-438F-B44F-D68AA6581498}" type="pres">
      <dgm:prSet presAssocID="{F0400323-703D-4AF6-BC77-9CB284A4387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99CA43-31F0-452C-A320-679D410F6F17}" srcId="{D63BA722-6E29-4FEE-8A3D-4E7CDA2132DB}" destId="{BF644A79-65FC-4CFB-A23F-01722D1E1EE0}" srcOrd="1" destOrd="0" parTransId="{FBEB73EB-29E2-4BB5-B1B7-DADF6CF382EB}" sibTransId="{64D7FFE9-2E51-4756-8E8B-BC58C3F6FE4F}"/>
    <dgm:cxn modelId="{F520174A-DEA5-4F4F-98D0-C1B3F1C20D5C}" type="presOf" srcId="{6D0631D1-17E6-4A7E-A760-FC33F10065D5}" destId="{A7C7100E-6D75-41AC-8776-C286C22DEE12}" srcOrd="0" destOrd="0" presId="urn:microsoft.com/office/officeart/2005/8/layout/default"/>
    <dgm:cxn modelId="{36F5F556-A409-4588-B7BF-A34E01B47485}" srcId="{D63BA722-6E29-4FEE-8A3D-4E7CDA2132DB}" destId="{F0400323-703D-4AF6-BC77-9CB284A43871}" srcOrd="3" destOrd="0" parTransId="{D118A777-4259-4947-ADFA-64CC7B3297EE}" sibTransId="{1ABBAD73-6269-4FD5-9184-C6C1EBC29D18}"/>
    <dgm:cxn modelId="{0CAF2DFF-8FB0-41B0-A976-947243E66C24}" type="presOf" srcId="{D63BA722-6E29-4FEE-8A3D-4E7CDA2132DB}" destId="{44F3908F-AD0C-439A-A146-C86AFF38D65B}" srcOrd="0" destOrd="0" presId="urn:microsoft.com/office/officeart/2005/8/layout/default"/>
    <dgm:cxn modelId="{FAF892EC-9BBA-4510-9CC4-FCE260C8C451}" type="presOf" srcId="{F0400323-703D-4AF6-BC77-9CB284A43871}" destId="{99E8B84C-3943-438F-B44F-D68AA6581498}" srcOrd="0" destOrd="0" presId="urn:microsoft.com/office/officeart/2005/8/layout/default"/>
    <dgm:cxn modelId="{F9ED62AF-BCAD-49AA-8462-C3957C56DA82}" type="presOf" srcId="{BF644A79-65FC-4CFB-A23F-01722D1E1EE0}" destId="{D1CE54CB-DBB6-497C-A38E-683DBD58DE24}" srcOrd="0" destOrd="0" presId="urn:microsoft.com/office/officeart/2005/8/layout/default"/>
    <dgm:cxn modelId="{2F727174-9CFB-4AE1-A8FE-30CA3934A1B3}" type="presOf" srcId="{20AD5322-930C-4B5A-AA87-420CD4266A62}" destId="{709F35EB-000C-4508-A650-D0BA6C4054D0}" srcOrd="0" destOrd="0" presId="urn:microsoft.com/office/officeart/2005/8/layout/default"/>
    <dgm:cxn modelId="{3F129625-5668-4EC1-9AF4-8F26EE9E9D23}" srcId="{D63BA722-6E29-4FEE-8A3D-4E7CDA2132DB}" destId="{6D0631D1-17E6-4A7E-A760-FC33F10065D5}" srcOrd="0" destOrd="0" parTransId="{5DB8AD17-11E9-466B-BB08-1BD2B5922825}" sibTransId="{4674BBAE-CD4D-4ACE-88FB-C4743844224F}"/>
    <dgm:cxn modelId="{772B2606-6E9B-4116-9C2F-BDA07FB87C69}" srcId="{D63BA722-6E29-4FEE-8A3D-4E7CDA2132DB}" destId="{20AD5322-930C-4B5A-AA87-420CD4266A62}" srcOrd="2" destOrd="0" parTransId="{29891B75-6257-4E43-80B5-818A0A5E7B24}" sibTransId="{4D01D305-FEB6-4233-8EF9-7B7D45B0636C}"/>
    <dgm:cxn modelId="{0F274FEB-FD61-41D0-9B2B-CF0DDF5DBCA5}" type="presParOf" srcId="{44F3908F-AD0C-439A-A146-C86AFF38D65B}" destId="{A7C7100E-6D75-41AC-8776-C286C22DEE12}" srcOrd="0" destOrd="0" presId="urn:microsoft.com/office/officeart/2005/8/layout/default"/>
    <dgm:cxn modelId="{739CBEEF-5563-41FA-A912-D85393412069}" type="presParOf" srcId="{44F3908F-AD0C-439A-A146-C86AFF38D65B}" destId="{DFEF384D-66E3-4BD9-B53A-68430928DC1E}" srcOrd="1" destOrd="0" presId="urn:microsoft.com/office/officeart/2005/8/layout/default"/>
    <dgm:cxn modelId="{95CAFAEE-D35F-46B3-B9D0-961026A89B9C}" type="presParOf" srcId="{44F3908F-AD0C-439A-A146-C86AFF38D65B}" destId="{D1CE54CB-DBB6-497C-A38E-683DBD58DE24}" srcOrd="2" destOrd="0" presId="urn:microsoft.com/office/officeart/2005/8/layout/default"/>
    <dgm:cxn modelId="{0F83C211-C17C-4F74-BBC6-0C4F9B27B6C4}" type="presParOf" srcId="{44F3908F-AD0C-439A-A146-C86AFF38D65B}" destId="{3AE1814C-E6C4-4FA1-9EED-6171409E1EBF}" srcOrd="3" destOrd="0" presId="urn:microsoft.com/office/officeart/2005/8/layout/default"/>
    <dgm:cxn modelId="{881EFC63-2068-40F4-9342-527007E65F6E}" type="presParOf" srcId="{44F3908F-AD0C-439A-A146-C86AFF38D65B}" destId="{709F35EB-000C-4508-A650-D0BA6C4054D0}" srcOrd="4" destOrd="0" presId="urn:microsoft.com/office/officeart/2005/8/layout/default"/>
    <dgm:cxn modelId="{443CF809-D321-4488-BF9D-623CFA7E0700}" type="presParOf" srcId="{44F3908F-AD0C-439A-A146-C86AFF38D65B}" destId="{7A32D1D5-67D6-4545-AEAF-8706FA900E85}" srcOrd="5" destOrd="0" presId="urn:microsoft.com/office/officeart/2005/8/layout/default"/>
    <dgm:cxn modelId="{80691B0F-D9DF-48C1-A830-C7021E18ABF0}" type="presParOf" srcId="{44F3908F-AD0C-439A-A146-C86AFF38D65B}" destId="{99E8B84C-3943-438F-B44F-D68AA6581498}" srcOrd="6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32A47AA-15AB-4EA3-872E-2CEE43737BB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1F9F2F5-E153-4452-A976-6163819E0ABA}">
      <dgm:prSet phldrT="[Text]" custT="1"/>
      <dgm:spPr/>
      <dgm:t>
        <a:bodyPr/>
        <a:lstStyle/>
        <a:p>
          <a:r>
            <a:rPr lang="en-GB" sz="1800" dirty="0" smtClean="0">
              <a:latin typeface="Arial" panose="020B0604020202020204" pitchFamily="34" charset="0"/>
              <a:cs typeface="Arial" panose="020B0604020202020204" pitchFamily="34" charset="0"/>
            </a:rPr>
            <a:t>Evaluation panels</a:t>
          </a:r>
          <a:endParaRPr lang="en-GB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F672CA-7717-41A7-A746-EDB5AFAA9D2D}" type="parTrans" cxnId="{15A13A18-3B9A-4E00-B3FC-B0EB1432AA78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7512E3-6E2C-48B6-A591-48BF48CA4684}" type="sibTrans" cxnId="{15A13A18-3B9A-4E00-B3FC-B0EB1432AA78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EA10B5-814D-4A06-9E11-47EC4BC413D2}">
      <dgm:prSet phldrT="[Text]" custT="1"/>
      <dgm:spPr/>
      <dgm:t>
        <a:bodyPr/>
        <a:lstStyle/>
        <a:p>
          <a:r>
            <a:rPr lang="en-GB" sz="1800" dirty="0" smtClean="0">
              <a:latin typeface="Arial" panose="020B0604020202020204" pitchFamily="34" charset="0"/>
              <a:cs typeface="Arial" panose="020B0604020202020204" pitchFamily="34" charset="0"/>
            </a:rPr>
            <a:t>Chemistry (CHE)</a:t>
          </a:r>
          <a:endParaRPr lang="en-GB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70AE3D-7F5B-4280-B5A3-4BB84451E5C2}" type="parTrans" cxnId="{80B0405B-A107-4802-92C7-C4FC328EA9F5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5BE931-98B0-4D1C-AE9C-FF8D4E920074}" type="sibTrans" cxnId="{80B0405B-A107-4802-92C7-C4FC328EA9F5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2F01D9-B24C-4EAB-BDBF-34EE8837700E}">
      <dgm:prSet phldrT="[Text]" custT="1"/>
      <dgm:spPr/>
      <dgm:t>
        <a:bodyPr/>
        <a:lstStyle/>
        <a:p>
          <a:r>
            <a:rPr lang="en-GB" sz="1800" dirty="0" smtClean="0">
              <a:latin typeface="Arial" panose="020B0604020202020204" pitchFamily="34" charset="0"/>
              <a:cs typeface="Arial" panose="020B0604020202020204" pitchFamily="34" charset="0"/>
            </a:rPr>
            <a:t>Social Sciences and Humanities (SOC)</a:t>
          </a:r>
          <a:endParaRPr lang="en-GB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076E4A-9B3C-428F-B7B5-9B81F2A504D9}" type="parTrans" cxnId="{37FAAB24-5485-4983-86E9-2FAB38A83DB0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45F97A-2D6A-4108-8D9D-9D03FD98F574}" type="sibTrans" cxnId="{37FAAB24-5485-4983-86E9-2FAB38A83DB0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B2AF72-B774-402F-9DAA-1D45CB61A66E}">
      <dgm:prSet phldrT="[Text]" custT="1"/>
      <dgm:spPr/>
      <dgm:t>
        <a:bodyPr/>
        <a:lstStyle/>
        <a:p>
          <a:r>
            <a:rPr lang="en-GB" sz="1800" dirty="0" smtClean="0">
              <a:latin typeface="Arial" panose="020B0604020202020204" pitchFamily="34" charset="0"/>
              <a:cs typeface="Arial" panose="020B0604020202020204" pitchFamily="34" charset="0"/>
            </a:rPr>
            <a:t>Economic Sciences (ECO)</a:t>
          </a:r>
          <a:endParaRPr lang="en-GB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587FE9-4B61-4C51-8EC1-26BD4E5C9627}" type="parTrans" cxnId="{D367770E-A070-4BBB-AF37-F24B3D28EEDB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3011C6-CB8B-4A1B-A4F4-92D9636B41C2}" type="sibTrans" cxnId="{D367770E-A070-4BBB-AF37-F24B3D28EEDB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A8D671-2970-4080-B71F-71B7934ABA1E}">
      <dgm:prSet phldrT="[Text]" custT="1"/>
      <dgm:spPr/>
      <dgm:t>
        <a:bodyPr/>
        <a:lstStyle/>
        <a:p>
          <a:r>
            <a:rPr lang="en-GB" sz="1800" dirty="0" smtClean="0">
              <a:latin typeface="Arial" panose="020B0604020202020204" pitchFamily="34" charset="0"/>
              <a:cs typeface="Arial" panose="020B0604020202020204" pitchFamily="34" charset="0"/>
            </a:rPr>
            <a:t>Information Science and Engineering (ENG)</a:t>
          </a:r>
          <a:endParaRPr lang="en-GB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5F8F81-363E-4D46-B326-85CCF6F90F4B}" type="parTrans" cxnId="{89510020-CA5C-4000-9F9E-A9EF8FA83E81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FE8C5E-9EA7-4647-84C1-6B1AE500FA56}" type="sibTrans" cxnId="{89510020-CA5C-4000-9F9E-A9EF8FA83E81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B3F691-7D0B-45D4-B5B5-ED577833997A}">
      <dgm:prSet phldrT="[Text]" custT="1"/>
      <dgm:spPr/>
      <dgm:t>
        <a:bodyPr/>
        <a:lstStyle/>
        <a:p>
          <a:r>
            <a:rPr lang="en-GB" sz="1800" dirty="0" smtClean="0">
              <a:latin typeface="Arial" panose="020B0604020202020204" pitchFamily="34" charset="0"/>
              <a:cs typeface="Arial" panose="020B0604020202020204" pitchFamily="34" charset="0"/>
            </a:rPr>
            <a:t>Environment and Geosciences (ENV)</a:t>
          </a:r>
          <a:endParaRPr lang="en-GB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86E6BF-8A9F-4F57-ADBE-6BEF0A608789}" type="parTrans" cxnId="{FB498299-6386-4059-A76B-2D811C63434E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D27536-FFF2-4C39-BCBD-3B6B4A2C5058}" type="sibTrans" cxnId="{FB498299-6386-4059-A76B-2D811C63434E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76348B-70A5-4195-8EEB-D57EC57761F5}">
      <dgm:prSet phldrT="[Text]" custT="1"/>
      <dgm:spPr/>
      <dgm:t>
        <a:bodyPr/>
        <a:lstStyle/>
        <a:p>
          <a:r>
            <a:rPr lang="en-GB" sz="1800" dirty="0" smtClean="0">
              <a:latin typeface="Arial" panose="020B0604020202020204" pitchFamily="34" charset="0"/>
              <a:cs typeface="Arial" panose="020B0604020202020204" pitchFamily="34" charset="0"/>
            </a:rPr>
            <a:t>Life Sciences (LIF)</a:t>
          </a:r>
          <a:endParaRPr lang="en-GB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59B5CE-4969-448F-B14D-5823F7F76327}" type="parTrans" cxnId="{B06DE5B2-F6EF-4F63-9F83-C7BCD0F1539A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F8C1E0-0027-4834-9525-91BDA160D301}" type="sibTrans" cxnId="{B06DE5B2-F6EF-4F63-9F83-C7BCD0F1539A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6ECF1C-133C-49BE-951A-9B67ABA69758}">
      <dgm:prSet phldrT="[Text]" custT="1"/>
      <dgm:spPr/>
      <dgm:t>
        <a:bodyPr/>
        <a:lstStyle/>
        <a:p>
          <a:r>
            <a:rPr lang="en-GB" sz="1800" dirty="0" smtClean="0">
              <a:latin typeface="Arial" panose="020B0604020202020204" pitchFamily="34" charset="0"/>
              <a:cs typeface="Arial" panose="020B0604020202020204" pitchFamily="34" charset="0"/>
            </a:rPr>
            <a:t>Mathematics (MAT)</a:t>
          </a:r>
          <a:endParaRPr lang="en-GB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FF7D74-C18B-4938-8146-3FC3E11B0825}" type="parTrans" cxnId="{1DB83573-A4A7-46B8-84DE-E53886ECF26A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EC9D3D-19FA-4743-A030-060CD82B0114}" type="sibTrans" cxnId="{1DB83573-A4A7-46B8-84DE-E53886ECF26A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AAF08B-2A50-4F83-B88E-6FB4E40EA571}">
      <dgm:prSet phldrT="[Text]" custT="1"/>
      <dgm:spPr/>
      <dgm:t>
        <a:bodyPr/>
        <a:lstStyle/>
        <a:p>
          <a:r>
            <a:rPr lang="en-GB" sz="1800" dirty="0" smtClean="0">
              <a:latin typeface="Arial" panose="020B0604020202020204" pitchFamily="34" charset="0"/>
              <a:cs typeface="Arial" panose="020B0604020202020204" pitchFamily="34" charset="0"/>
            </a:rPr>
            <a:t>Physics (PHY)</a:t>
          </a:r>
          <a:endParaRPr lang="en-GB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610F0F-A06D-4D16-BDA8-D9946807BB9E}" type="parTrans" cxnId="{7B50B9A7-5575-4108-BC14-B95CA041B878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4918DF-2325-4790-ACCC-D6E87A41C79F}" type="sibTrans" cxnId="{7B50B9A7-5575-4108-BC14-B95CA041B878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6B1E64-3EC6-4569-9571-27A9D599EB7F}">
      <dgm:prSet phldrT="[Text]" custT="1"/>
      <dgm:spPr/>
      <dgm:t>
        <a:bodyPr/>
        <a:lstStyle/>
        <a:p>
          <a:r>
            <a:rPr lang="en-GB" sz="1800" dirty="0" smtClean="0">
              <a:latin typeface="Arial" panose="020B0604020202020204" pitchFamily="34" charset="0"/>
              <a:cs typeface="Arial" panose="020B0604020202020204" pitchFamily="34" charset="0"/>
            </a:rPr>
            <a:t>Additional multidisciplinary panels for ITNs</a:t>
          </a:r>
          <a:endParaRPr lang="en-GB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054A4A-C23B-40FC-93CA-40EDAB0A38A5}" type="parTrans" cxnId="{F603BD12-3510-426D-82D6-C23C8F43E775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034819-AEFE-4F9F-80E6-C9ED08D316CE}" type="sibTrans" cxnId="{F603BD12-3510-426D-82D6-C23C8F43E775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765549-B000-430B-957E-55C4FD70CE3D}">
      <dgm:prSet phldrT="[Text]" custT="1"/>
      <dgm:spPr/>
      <dgm:t>
        <a:bodyPr/>
        <a:lstStyle/>
        <a:p>
          <a:r>
            <a:rPr lang="en-GB" sz="1800" dirty="0" smtClean="0">
              <a:latin typeface="Arial" panose="020B0604020202020204" pitchFamily="34" charset="0"/>
              <a:cs typeface="Arial" panose="020B0604020202020204" pitchFamily="34" charset="0"/>
            </a:rPr>
            <a:t>European Industrial Doctorates (EID)</a:t>
          </a:r>
          <a:endParaRPr lang="en-GB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0A3A85-E50B-4F29-AFEE-98C4AE9DC93A}" type="parTrans" cxnId="{97AE3161-1FFE-478E-8828-F7C30AD05C52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4D2997-D2FE-49F9-8DCD-6BEB93A66A5F}" type="sibTrans" cxnId="{97AE3161-1FFE-478E-8828-F7C30AD05C52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81F160-C4F9-4632-8A41-273AE04E4219}">
      <dgm:prSet phldrT="[Text]" custT="1"/>
      <dgm:spPr/>
      <dgm:t>
        <a:bodyPr/>
        <a:lstStyle/>
        <a:p>
          <a:r>
            <a:rPr lang="en-GB" sz="1800" dirty="0" smtClean="0">
              <a:latin typeface="Arial" panose="020B0604020202020204" pitchFamily="34" charset="0"/>
              <a:cs typeface="Arial" panose="020B0604020202020204" pitchFamily="34" charset="0"/>
            </a:rPr>
            <a:t>European Joint Doctorates (EJD)</a:t>
          </a:r>
          <a:endParaRPr lang="en-GB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08A5C4-3536-4B4D-AA53-03DBDC6FAF39}" type="parTrans" cxnId="{FDE2C83E-9247-42A3-A60F-97EBC861138F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B52B3D-90C3-476C-BD3C-2E49AB5C521C}" type="sibTrans" cxnId="{FDE2C83E-9247-42A3-A60F-97EBC861138F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5A98BA-2A2E-40F4-8DC2-9A1733A628D5}">
      <dgm:prSet phldrT="[Text]" custT="1"/>
      <dgm:spPr/>
      <dgm:t>
        <a:bodyPr/>
        <a:lstStyle/>
        <a:p>
          <a:r>
            <a:rPr lang="en-GB" sz="1800" dirty="0" smtClean="0">
              <a:latin typeface="Arial" panose="020B0604020202020204" pitchFamily="34" charset="0"/>
              <a:cs typeface="Arial" panose="020B0604020202020204" pitchFamily="34" charset="0"/>
            </a:rPr>
            <a:t>Additional multidisciplinary panel for IFs</a:t>
          </a:r>
          <a:endParaRPr lang="en-GB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390662-FE34-4C5E-9E31-480BE0F24BF0}" type="parTrans" cxnId="{92F90F0F-697E-4B95-AA3E-5FDAD5ACE198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176AD1-3FF1-4193-A1A5-24DA30A1EAED}" type="sibTrans" cxnId="{92F90F0F-697E-4B95-AA3E-5FDAD5ACE198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C3749E-F582-4A93-BBB7-8EBCDE036840}">
      <dgm:prSet phldrT="[Text]" custT="1"/>
      <dgm:spPr/>
      <dgm:t>
        <a:bodyPr/>
        <a:lstStyle/>
        <a:p>
          <a:r>
            <a:rPr lang="en-GB" sz="1800" dirty="0" smtClean="0">
              <a:latin typeface="Arial" panose="020B0604020202020204" pitchFamily="34" charset="0"/>
              <a:cs typeface="Arial" panose="020B0604020202020204" pitchFamily="34" charset="0"/>
            </a:rPr>
            <a:t>Career Re-start Panel</a:t>
          </a:r>
          <a:endParaRPr lang="en-GB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D8A554-E740-4D1E-ADF6-9622EBABA284}" type="parTrans" cxnId="{4A4D89BE-8BCA-4492-8F7A-0D9850A4016D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2F90C1-46D5-4166-B6C5-89E056B4A1C1}" type="sibTrans" cxnId="{4A4D89BE-8BCA-4492-8F7A-0D9850A4016D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163165-D3F4-4E1C-A428-098AAEEB1738}">
      <dgm:prSet phldrT="[Text]" custT="1"/>
      <dgm:spPr/>
      <dgm:t>
        <a:bodyPr/>
        <a:lstStyle/>
        <a:p>
          <a:r>
            <a:rPr lang="en-GB" sz="1800" dirty="0" smtClean="0">
              <a:latin typeface="Arial" panose="020B0604020202020204" pitchFamily="34" charset="0"/>
              <a:cs typeface="Arial" panose="020B0604020202020204" pitchFamily="34" charset="0"/>
            </a:rPr>
            <a:t>Reintegration Panel</a:t>
          </a:r>
          <a:endParaRPr lang="en-GB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5B9C71-FEF9-4568-9BF0-1EDB77FD6FFF}" type="parTrans" cxnId="{28D16369-319D-4940-8B51-246A33182BC4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19BA4F-9B4B-4744-86E6-D7EB55DC238E}" type="sibTrans" cxnId="{28D16369-319D-4940-8B51-246A33182BC4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F49721-AF40-48EE-BC95-5CD6DE572834}" type="pres">
      <dgm:prSet presAssocID="{132A47AA-15AB-4EA3-872E-2CEE43737BB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E92B557-016C-4A3E-A10C-BD63801EDF7B}" type="pres">
      <dgm:prSet presAssocID="{21F9F2F5-E153-4452-A976-6163819E0ABA}" presName="composite" presStyleCnt="0"/>
      <dgm:spPr/>
    </dgm:pt>
    <dgm:pt modelId="{97C072C2-04A5-4098-A77A-02879F3D3155}" type="pres">
      <dgm:prSet presAssocID="{21F9F2F5-E153-4452-A976-6163819E0ABA}" presName="parTx" presStyleLbl="alignNode1" presStyleIdx="0" presStyleCnt="3" custLinFactNeighborX="77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7290022-0EED-4C15-8572-5FADDDACBED1}" type="pres">
      <dgm:prSet presAssocID="{21F9F2F5-E153-4452-A976-6163819E0ABA}" presName="desTx" presStyleLbl="alignAccFollowNode1" presStyleIdx="0" presStyleCnt="3" custLinFactNeighborX="812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891963D-AFB7-4500-B7B9-EA091DBF6DA5}" type="pres">
      <dgm:prSet presAssocID="{127512E3-6E2C-48B6-A591-48BF48CA4684}" presName="space" presStyleCnt="0"/>
      <dgm:spPr/>
    </dgm:pt>
    <dgm:pt modelId="{9741CE88-E20B-4BC4-B6BA-F2F445E8EBF3}" type="pres">
      <dgm:prSet presAssocID="{FE6B1E64-3EC6-4569-9571-27A9D599EB7F}" presName="composite" presStyleCnt="0"/>
      <dgm:spPr/>
    </dgm:pt>
    <dgm:pt modelId="{62C1A31E-13EA-4E18-B93D-9F212F327E24}" type="pres">
      <dgm:prSet presAssocID="{FE6B1E64-3EC6-4569-9571-27A9D599EB7F}" presName="parTx" presStyleLbl="alignNode1" presStyleIdx="1" presStyleCnt="3" custScaleX="64842" custLinFactNeighborX="-13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DFC6C9B-DB25-49A0-BF43-9A3AB0C0E46C}" type="pres">
      <dgm:prSet presAssocID="{FE6B1E64-3EC6-4569-9571-27A9D599EB7F}" presName="desTx" presStyleLbl="alignAccFollowNode1" presStyleIdx="1" presStyleCnt="3" custScaleX="64842" custLinFactNeighborX="-137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6D1016E-C714-4D3E-9347-2730072E9A56}" type="pres">
      <dgm:prSet presAssocID="{35034819-AEFE-4F9F-80E6-C9ED08D316CE}" presName="space" presStyleCnt="0"/>
      <dgm:spPr/>
    </dgm:pt>
    <dgm:pt modelId="{92226142-D951-4D2E-A779-0AB997C00F7F}" type="pres">
      <dgm:prSet presAssocID="{F85A98BA-2A2E-40F4-8DC2-9A1733A628D5}" presName="composite" presStyleCnt="0"/>
      <dgm:spPr/>
    </dgm:pt>
    <dgm:pt modelId="{CE3062B9-0895-44C9-B1CA-3B559E1D3A89}" type="pres">
      <dgm:prSet presAssocID="{F85A98BA-2A2E-40F4-8DC2-9A1733A628D5}" presName="parTx" presStyleLbl="alignNode1" presStyleIdx="2" presStyleCnt="3" custScaleX="63137" custLinFactNeighborX="-108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9CF7D96-497C-441C-AE7F-FFC0689E7ED1}" type="pres">
      <dgm:prSet presAssocID="{F85A98BA-2A2E-40F4-8DC2-9A1733A628D5}" presName="desTx" presStyleLbl="alignAccFollowNode1" presStyleIdx="2" presStyleCnt="3" custScaleX="63137" custLinFactNeighborX="-1088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9510020-CA5C-4000-9F9E-A9EF8FA83E81}" srcId="{21F9F2F5-E153-4452-A976-6163819E0ABA}" destId="{38A8D671-2970-4080-B71F-71B7934ABA1E}" srcOrd="3" destOrd="0" parTransId="{675F8F81-363E-4D46-B326-85CCF6F90F4B}" sibTransId="{07FE8C5E-9EA7-4647-84C1-6B1AE500FA56}"/>
    <dgm:cxn modelId="{CCE730D9-CDF3-42DD-9D65-9DFCF0F73336}" type="presOf" srcId="{202F01D9-B24C-4EAB-BDBF-34EE8837700E}" destId="{D7290022-0EED-4C15-8572-5FADDDACBED1}" srcOrd="0" destOrd="1" presId="urn:microsoft.com/office/officeart/2005/8/layout/hList1"/>
    <dgm:cxn modelId="{AEFF3029-A772-432A-820A-D0D05E6BD3CB}" type="presOf" srcId="{132A47AA-15AB-4EA3-872E-2CEE43737BB2}" destId="{7FF49721-AF40-48EE-BC95-5CD6DE572834}" srcOrd="0" destOrd="0" presId="urn:microsoft.com/office/officeart/2005/8/layout/hList1"/>
    <dgm:cxn modelId="{A4AD85D4-78C3-4D93-9A6B-2554A6413B9D}" type="presOf" srcId="{A7B3F691-7D0B-45D4-B5B5-ED577833997A}" destId="{D7290022-0EED-4C15-8572-5FADDDACBED1}" srcOrd="0" destOrd="4" presId="urn:microsoft.com/office/officeart/2005/8/layout/hList1"/>
    <dgm:cxn modelId="{92F90F0F-697E-4B95-AA3E-5FDAD5ACE198}" srcId="{132A47AA-15AB-4EA3-872E-2CEE43737BB2}" destId="{F85A98BA-2A2E-40F4-8DC2-9A1733A628D5}" srcOrd="2" destOrd="0" parTransId="{6B390662-FE34-4C5E-9E31-480BE0F24BF0}" sibTransId="{10176AD1-3FF1-4193-A1A5-24DA30A1EAED}"/>
    <dgm:cxn modelId="{4A4D89BE-8BCA-4492-8F7A-0D9850A4016D}" srcId="{F85A98BA-2A2E-40F4-8DC2-9A1733A628D5}" destId="{01C3749E-F582-4A93-BBB7-8EBCDE036840}" srcOrd="0" destOrd="0" parTransId="{DED8A554-E740-4D1E-ADF6-9622EBABA284}" sibTransId="{612F90C1-46D5-4166-B6C5-89E056B4A1C1}"/>
    <dgm:cxn modelId="{F603BD12-3510-426D-82D6-C23C8F43E775}" srcId="{132A47AA-15AB-4EA3-872E-2CEE43737BB2}" destId="{FE6B1E64-3EC6-4569-9571-27A9D599EB7F}" srcOrd="1" destOrd="0" parTransId="{CB054A4A-C23B-40FC-93CA-40EDAB0A38A5}" sibTransId="{35034819-AEFE-4F9F-80E6-C9ED08D316CE}"/>
    <dgm:cxn modelId="{7B50B9A7-5575-4108-BC14-B95CA041B878}" srcId="{21F9F2F5-E153-4452-A976-6163819E0ABA}" destId="{8FAAF08B-2A50-4F83-B88E-6FB4E40EA571}" srcOrd="7" destOrd="0" parTransId="{8A610F0F-A06D-4D16-BDA8-D9946807BB9E}" sibTransId="{CB4918DF-2325-4790-ACCC-D6E87A41C79F}"/>
    <dgm:cxn modelId="{F083201C-2618-4F52-AFDC-3A690AE202DD}" type="presOf" srcId="{F7EA10B5-814D-4A06-9E11-47EC4BC413D2}" destId="{D7290022-0EED-4C15-8572-5FADDDACBED1}" srcOrd="0" destOrd="0" presId="urn:microsoft.com/office/officeart/2005/8/layout/hList1"/>
    <dgm:cxn modelId="{37FAAB24-5485-4983-86E9-2FAB38A83DB0}" srcId="{21F9F2F5-E153-4452-A976-6163819E0ABA}" destId="{202F01D9-B24C-4EAB-BDBF-34EE8837700E}" srcOrd="1" destOrd="0" parTransId="{B7076E4A-9B3C-428F-B7B5-9B81F2A504D9}" sibTransId="{7245F97A-2D6A-4108-8D9D-9D03FD98F574}"/>
    <dgm:cxn modelId="{23D6E306-5EE0-4127-A0C4-E49467FF8281}" type="presOf" srcId="{38A8D671-2970-4080-B71F-71B7934ABA1E}" destId="{D7290022-0EED-4C15-8572-5FADDDACBED1}" srcOrd="0" destOrd="3" presId="urn:microsoft.com/office/officeart/2005/8/layout/hList1"/>
    <dgm:cxn modelId="{80B0405B-A107-4802-92C7-C4FC328EA9F5}" srcId="{21F9F2F5-E153-4452-A976-6163819E0ABA}" destId="{F7EA10B5-814D-4A06-9E11-47EC4BC413D2}" srcOrd="0" destOrd="0" parTransId="{D370AE3D-7F5B-4280-B5A3-4BB84451E5C2}" sibTransId="{E15BE931-98B0-4D1C-AE9C-FF8D4E920074}"/>
    <dgm:cxn modelId="{B06DE5B2-F6EF-4F63-9F83-C7BCD0F1539A}" srcId="{21F9F2F5-E153-4452-A976-6163819E0ABA}" destId="{0976348B-70A5-4195-8EEB-D57EC57761F5}" srcOrd="5" destOrd="0" parTransId="{AD59B5CE-4969-448F-B14D-5823F7F76327}" sibTransId="{3BF8C1E0-0027-4834-9525-91BDA160D301}"/>
    <dgm:cxn modelId="{D367770E-A070-4BBB-AF37-F24B3D28EEDB}" srcId="{21F9F2F5-E153-4452-A976-6163819E0ABA}" destId="{70B2AF72-B774-402F-9DAA-1D45CB61A66E}" srcOrd="2" destOrd="0" parTransId="{66587FE9-4B61-4C51-8EC1-26BD4E5C9627}" sibTransId="{A33011C6-CB8B-4A1B-A4F4-92D9636B41C2}"/>
    <dgm:cxn modelId="{003347E9-3D41-435C-8299-D9F8D33EA09F}" type="presOf" srcId="{DA765549-B000-430B-957E-55C4FD70CE3D}" destId="{EDFC6C9B-DB25-49A0-BF43-9A3AB0C0E46C}" srcOrd="0" destOrd="0" presId="urn:microsoft.com/office/officeart/2005/8/layout/hList1"/>
    <dgm:cxn modelId="{28D16369-319D-4940-8B51-246A33182BC4}" srcId="{F85A98BA-2A2E-40F4-8DC2-9A1733A628D5}" destId="{DC163165-D3F4-4E1C-A428-098AAEEB1738}" srcOrd="1" destOrd="0" parTransId="{C05B9C71-FEF9-4568-9BF0-1EDB77FD6FFF}" sibTransId="{D219BA4F-9B4B-4744-86E6-D7EB55DC238E}"/>
    <dgm:cxn modelId="{54728A6D-E348-4EE7-BAAD-F88125E46048}" type="presOf" srcId="{8FAAF08B-2A50-4F83-B88E-6FB4E40EA571}" destId="{D7290022-0EED-4C15-8572-5FADDDACBED1}" srcOrd="0" destOrd="7" presId="urn:microsoft.com/office/officeart/2005/8/layout/hList1"/>
    <dgm:cxn modelId="{97AE3161-1FFE-478E-8828-F7C30AD05C52}" srcId="{FE6B1E64-3EC6-4569-9571-27A9D599EB7F}" destId="{DA765549-B000-430B-957E-55C4FD70CE3D}" srcOrd="0" destOrd="0" parTransId="{A80A3A85-E50B-4F29-AFEE-98C4AE9DC93A}" sibTransId="{C04D2997-D2FE-49F9-8DCD-6BEB93A66A5F}"/>
    <dgm:cxn modelId="{1DB83573-A4A7-46B8-84DE-E53886ECF26A}" srcId="{21F9F2F5-E153-4452-A976-6163819E0ABA}" destId="{346ECF1C-133C-49BE-951A-9B67ABA69758}" srcOrd="6" destOrd="0" parTransId="{08FF7D74-C18B-4938-8146-3FC3E11B0825}" sibTransId="{1FEC9D3D-19FA-4743-A030-060CD82B0114}"/>
    <dgm:cxn modelId="{A2CF4469-FE83-4E6A-86F8-88D81D74AE21}" type="presOf" srcId="{DC163165-D3F4-4E1C-A428-098AAEEB1738}" destId="{F9CF7D96-497C-441C-AE7F-FFC0689E7ED1}" srcOrd="0" destOrd="1" presId="urn:microsoft.com/office/officeart/2005/8/layout/hList1"/>
    <dgm:cxn modelId="{CB9F1D8E-D5B0-4274-87FC-EA94E37FB490}" type="presOf" srcId="{FE6B1E64-3EC6-4569-9571-27A9D599EB7F}" destId="{62C1A31E-13EA-4E18-B93D-9F212F327E24}" srcOrd="0" destOrd="0" presId="urn:microsoft.com/office/officeart/2005/8/layout/hList1"/>
    <dgm:cxn modelId="{8C015B0C-3818-47AF-A4C3-3A08EFABF302}" type="presOf" srcId="{BE81F160-C4F9-4632-8A41-273AE04E4219}" destId="{EDFC6C9B-DB25-49A0-BF43-9A3AB0C0E46C}" srcOrd="0" destOrd="1" presId="urn:microsoft.com/office/officeart/2005/8/layout/hList1"/>
    <dgm:cxn modelId="{FDE2C83E-9247-42A3-A60F-97EBC861138F}" srcId="{FE6B1E64-3EC6-4569-9571-27A9D599EB7F}" destId="{BE81F160-C4F9-4632-8A41-273AE04E4219}" srcOrd="1" destOrd="0" parTransId="{1508A5C4-3536-4B4D-AA53-03DBDC6FAF39}" sibTransId="{50B52B3D-90C3-476C-BD3C-2E49AB5C521C}"/>
    <dgm:cxn modelId="{9537A7F0-83CC-4601-88F9-9A5F84D70B73}" type="presOf" srcId="{21F9F2F5-E153-4452-A976-6163819E0ABA}" destId="{97C072C2-04A5-4098-A77A-02879F3D3155}" srcOrd="0" destOrd="0" presId="urn:microsoft.com/office/officeart/2005/8/layout/hList1"/>
    <dgm:cxn modelId="{15A13A18-3B9A-4E00-B3FC-B0EB1432AA78}" srcId="{132A47AA-15AB-4EA3-872E-2CEE43737BB2}" destId="{21F9F2F5-E153-4452-A976-6163819E0ABA}" srcOrd="0" destOrd="0" parTransId="{07F672CA-7717-41A7-A746-EDB5AFAA9D2D}" sibTransId="{127512E3-6E2C-48B6-A591-48BF48CA4684}"/>
    <dgm:cxn modelId="{B74FB8B8-F0FD-4068-9B11-4863E9633CD2}" type="presOf" srcId="{01C3749E-F582-4A93-BBB7-8EBCDE036840}" destId="{F9CF7D96-497C-441C-AE7F-FFC0689E7ED1}" srcOrd="0" destOrd="0" presId="urn:microsoft.com/office/officeart/2005/8/layout/hList1"/>
    <dgm:cxn modelId="{59FC847B-7B72-4A6B-A7C2-B1814EAABB55}" type="presOf" srcId="{0976348B-70A5-4195-8EEB-D57EC57761F5}" destId="{D7290022-0EED-4C15-8572-5FADDDACBED1}" srcOrd="0" destOrd="5" presId="urn:microsoft.com/office/officeart/2005/8/layout/hList1"/>
    <dgm:cxn modelId="{1AF35A7F-F2A6-4C07-A00F-2FAA411F9798}" type="presOf" srcId="{346ECF1C-133C-49BE-951A-9B67ABA69758}" destId="{D7290022-0EED-4C15-8572-5FADDDACBED1}" srcOrd="0" destOrd="6" presId="urn:microsoft.com/office/officeart/2005/8/layout/hList1"/>
    <dgm:cxn modelId="{3DB0A5D2-CEFB-41BE-9F8C-E573E0E340FA}" type="presOf" srcId="{F85A98BA-2A2E-40F4-8DC2-9A1733A628D5}" destId="{CE3062B9-0895-44C9-B1CA-3B559E1D3A89}" srcOrd="0" destOrd="0" presId="urn:microsoft.com/office/officeart/2005/8/layout/hList1"/>
    <dgm:cxn modelId="{FB498299-6386-4059-A76B-2D811C63434E}" srcId="{21F9F2F5-E153-4452-A976-6163819E0ABA}" destId="{A7B3F691-7D0B-45D4-B5B5-ED577833997A}" srcOrd="4" destOrd="0" parTransId="{9386E6BF-8A9F-4F57-ADBE-6BEF0A608789}" sibTransId="{9FD27536-FFF2-4C39-BCBD-3B6B4A2C5058}"/>
    <dgm:cxn modelId="{96B4D331-E688-4BF6-B251-E0C91649DD82}" type="presOf" srcId="{70B2AF72-B774-402F-9DAA-1D45CB61A66E}" destId="{D7290022-0EED-4C15-8572-5FADDDACBED1}" srcOrd="0" destOrd="2" presId="urn:microsoft.com/office/officeart/2005/8/layout/hList1"/>
    <dgm:cxn modelId="{FFD02E98-101A-4BA6-B88F-8791FD2069D7}" type="presParOf" srcId="{7FF49721-AF40-48EE-BC95-5CD6DE572834}" destId="{AE92B557-016C-4A3E-A10C-BD63801EDF7B}" srcOrd="0" destOrd="0" presId="urn:microsoft.com/office/officeart/2005/8/layout/hList1"/>
    <dgm:cxn modelId="{318272A1-F3E5-4BFE-973A-76133A4C7E50}" type="presParOf" srcId="{AE92B557-016C-4A3E-A10C-BD63801EDF7B}" destId="{97C072C2-04A5-4098-A77A-02879F3D3155}" srcOrd="0" destOrd="0" presId="urn:microsoft.com/office/officeart/2005/8/layout/hList1"/>
    <dgm:cxn modelId="{795F8FA8-CBB4-40F0-A704-C21F562DC27D}" type="presParOf" srcId="{AE92B557-016C-4A3E-A10C-BD63801EDF7B}" destId="{D7290022-0EED-4C15-8572-5FADDDACBED1}" srcOrd="1" destOrd="0" presId="urn:microsoft.com/office/officeart/2005/8/layout/hList1"/>
    <dgm:cxn modelId="{F55B7A91-EE85-44CB-9B2B-EA7D2AB29A68}" type="presParOf" srcId="{7FF49721-AF40-48EE-BC95-5CD6DE572834}" destId="{9891963D-AFB7-4500-B7B9-EA091DBF6DA5}" srcOrd="1" destOrd="0" presId="urn:microsoft.com/office/officeart/2005/8/layout/hList1"/>
    <dgm:cxn modelId="{764ED1B9-BD5A-45CE-8792-C2E79DD0053B}" type="presParOf" srcId="{7FF49721-AF40-48EE-BC95-5CD6DE572834}" destId="{9741CE88-E20B-4BC4-B6BA-F2F445E8EBF3}" srcOrd="2" destOrd="0" presId="urn:microsoft.com/office/officeart/2005/8/layout/hList1"/>
    <dgm:cxn modelId="{A8DDE53F-F1E0-4EC6-B2E1-53C0125604D8}" type="presParOf" srcId="{9741CE88-E20B-4BC4-B6BA-F2F445E8EBF3}" destId="{62C1A31E-13EA-4E18-B93D-9F212F327E24}" srcOrd="0" destOrd="0" presId="urn:microsoft.com/office/officeart/2005/8/layout/hList1"/>
    <dgm:cxn modelId="{786EAD98-E15C-4430-9CA7-227F54421424}" type="presParOf" srcId="{9741CE88-E20B-4BC4-B6BA-F2F445E8EBF3}" destId="{EDFC6C9B-DB25-49A0-BF43-9A3AB0C0E46C}" srcOrd="1" destOrd="0" presId="urn:microsoft.com/office/officeart/2005/8/layout/hList1"/>
    <dgm:cxn modelId="{2E4F43E7-C483-427E-94E2-DB59B7480333}" type="presParOf" srcId="{7FF49721-AF40-48EE-BC95-5CD6DE572834}" destId="{66D1016E-C714-4D3E-9347-2730072E9A56}" srcOrd="3" destOrd="0" presId="urn:microsoft.com/office/officeart/2005/8/layout/hList1"/>
    <dgm:cxn modelId="{85BC1ABB-92AA-43AC-9D92-16D79304D316}" type="presParOf" srcId="{7FF49721-AF40-48EE-BC95-5CD6DE572834}" destId="{92226142-D951-4D2E-A779-0AB997C00F7F}" srcOrd="4" destOrd="0" presId="urn:microsoft.com/office/officeart/2005/8/layout/hList1"/>
    <dgm:cxn modelId="{FC8DD244-550E-460A-8987-4BE2DF543FBE}" type="presParOf" srcId="{92226142-D951-4D2E-A779-0AB997C00F7F}" destId="{CE3062B9-0895-44C9-B1CA-3B559E1D3A89}" srcOrd="0" destOrd="0" presId="urn:microsoft.com/office/officeart/2005/8/layout/hList1"/>
    <dgm:cxn modelId="{5A994C47-8D2D-4DC7-9468-C282895143FB}" type="presParOf" srcId="{92226142-D951-4D2E-A779-0AB997C00F7F}" destId="{F9CF7D96-497C-441C-AE7F-FFC0689E7ED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63BA722-6E29-4FEE-8A3D-4E7CDA2132DB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6D0631D1-17E6-4A7E-A760-FC33F10065D5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GB" sz="1800" dirty="0" smtClean="0">
              <a:latin typeface="Calibri" panose="020F0502020204030204" pitchFamily="34" charset="0"/>
              <a:cs typeface="Arial" pitchFamily="34" charset="0"/>
            </a:rPr>
            <a:t>Over </a:t>
          </a:r>
          <a:r>
            <a:rPr lang="en-GB" sz="1800" b="1" dirty="0" smtClean="0">
              <a:latin typeface="Calibri" panose="020F0502020204030204" pitchFamily="34" charset="0"/>
              <a:cs typeface="Arial" pitchFamily="34" charset="0"/>
            </a:rPr>
            <a:t>880 grants </a:t>
          </a:r>
          <a:r>
            <a:rPr lang="en-GB" sz="1800" dirty="0" smtClean="0">
              <a:latin typeface="Calibri" panose="020F0502020204030204" pitchFamily="34" charset="0"/>
              <a:cs typeface="Arial" pitchFamily="34" charset="0"/>
            </a:rPr>
            <a:t>based in around 85 different UK institutions</a:t>
          </a:r>
          <a:endParaRPr lang="en-US" sz="1800" dirty="0">
            <a:latin typeface="Calibri" panose="020F0502020204030204" pitchFamily="34" charset="0"/>
            <a:cs typeface="Arial" pitchFamily="34" charset="0"/>
          </a:endParaRPr>
        </a:p>
      </dgm:t>
    </dgm:pt>
    <dgm:pt modelId="{5DB8AD17-11E9-466B-BB08-1BD2B5922825}" type="parTrans" cxnId="{3F129625-5668-4EC1-9AF4-8F26EE9E9D23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4674BBAE-CD4D-4ACE-88FB-C4743844224F}" type="sibTrans" cxnId="{3F129625-5668-4EC1-9AF4-8F26EE9E9D23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BF644A79-65FC-4CFB-A23F-01722D1E1EE0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GB" sz="1800" dirty="0" smtClean="0">
              <a:latin typeface="Calibri" panose="020F0502020204030204" pitchFamily="34" charset="0"/>
              <a:cs typeface="Arial" pitchFamily="34" charset="0"/>
            </a:rPr>
            <a:t>Around </a:t>
          </a:r>
          <a:r>
            <a:rPr lang="en-GB" sz="1800" b="1" dirty="0" smtClean="0">
              <a:latin typeface="Calibri" panose="020F0502020204030204" pitchFamily="34" charset="0"/>
              <a:cs typeface="Arial" pitchFamily="34" charset="0"/>
            </a:rPr>
            <a:t>15%</a:t>
          </a:r>
          <a:r>
            <a:rPr lang="en-GB" sz="1800" dirty="0" smtClean="0">
              <a:latin typeface="Calibri" panose="020F0502020204030204" pitchFamily="34" charset="0"/>
              <a:cs typeface="Arial" pitchFamily="34" charset="0"/>
            </a:rPr>
            <a:t> </a:t>
          </a:r>
          <a:r>
            <a:rPr lang="en-GB" sz="1800" b="1" dirty="0" smtClean="0">
              <a:latin typeface="Calibri" panose="020F0502020204030204" pitchFamily="34" charset="0"/>
              <a:cs typeface="Arial" pitchFamily="34" charset="0"/>
            </a:rPr>
            <a:t>success rate </a:t>
          </a:r>
          <a:r>
            <a:rPr lang="en-GB" sz="1800" dirty="0" smtClean="0">
              <a:latin typeface="Calibri" panose="020F0502020204030204" pitchFamily="34" charset="0"/>
              <a:cs typeface="Arial" pitchFamily="34" charset="0"/>
            </a:rPr>
            <a:t>for proposals submitted by </a:t>
          </a:r>
          <a:r>
            <a:rPr lang="en-GB" sz="1800" b="1" dirty="0" smtClean="0">
              <a:latin typeface="Calibri" panose="020F0502020204030204" pitchFamily="34" charset="0"/>
              <a:cs typeface="Arial" pitchFamily="34" charset="0"/>
            </a:rPr>
            <a:t>UK</a:t>
          </a:r>
          <a:r>
            <a:rPr lang="en-GB" sz="1800" dirty="0" smtClean="0">
              <a:latin typeface="Calibri" panose="020F0502020204030204" pitchFamily="34" charset="0"/>
              <a:cs typeface="Arial" pitchFamily="34" charset="0"/>
            </a:rPr>
            <a:t> institutions (about 11% average overall) </a:t>
          </a:r>
          <a:endParaRPr lang="en-US" sz="1800" dirty="0">
            <a:latin typeface="Calibri" panose="020F0502020204030204" pitchFamily="34" charset="0"/>
            <a:cs typeface="Arial" pitchFamily="34" charset="0"/>
          </a:endParaRPr>
        </a:p>
      </dgm:t>
    </dgm:pt>
    <dgm:pt modelId="{FBEB73EB-29E2-4BB5-B1B7-DADF6CF382EB}" type="parTrans" cxnId="{1E99CA43-31F0-452C-A320-679D410F6F17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64D7FFE9-2E51-4756-8E8B-BC58C3F6FE4F}" type="sibTrans" cxnId="{1E99CA43-31F0-452C-A320-679D410F6F17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20AD5322-930C-4B5A-AA87-420CD4266A62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GB" sz="1800" dirty="0" smtClean="0">
              <a:latin typeface="Calibri" panose="020F0502020204030204" pitchFamily="34" charset="0"/>
              <a:cs typeface="Arial" pitchFamily="34" charset="0"/>
            </a:rPr>
            <a:t>Around </a:t>
          </a:r>
          <a:r>
            <a:rPr lang="en-GB" sz="1800" b="1" dirty="0" smtClean="0">
              <a:latin typeface="Calibri" panose="020F0502020204030204" pitchFamily="34" charset="0"/>
              <a:cs typeface="Arial" pitchFamily="34" charset="0"/>
            </a:rPr>
            <a:t>20%</a:t>
          </a:r>
          <a:r>
            <a:rPr lang="en-GB" sz="1800" dirty="0" smtClean="0">
              <a:latin typeface="Calibri" panose="020F0502020204030204" pitchFamily="34" charset="0"/>
              <a:cs typeface="Arial" pitchFamily="34" charset="0"/>
            </a:rPr>
            <a:t> of all ERC grants </a:t>
          </a:r>
          <a:r>
            <a:rPr lang="en-GB" sz="1800" b="1" dirty="0" smtClean="0">
              <a:latin typeface="Calibri" panose="020F0502020204030204" pitchFamily="34" charset="0"/>
              <a:cs typeface="Arial" pitchFamily="34" charset="0"/>
            </a:rPr>
            <a:t>based in the UK</a:t>
          </a:r>
          <a:endParaRPr lang="en-US" sz="1800" b="1" dirty="0">
            <a:latin typeface="Calibri" panose="020F0502020204030204" pitchFamily="34" charset="0"/>
            <a:cs typeface="Arial" pitchFamily="34" charset="0"/>
          </a:endParaRPr>
        </a:p>
      </dgm:t>
    </dgm:pt>
    <dgm:pt modelId="{29891B75-6257-4E43-80B5-818A0A5E7B24}" type="parTrans" cxnId="{772B2606-6E9B-4116-9C2F-BDA07FB87C69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4D01D305-FEB6-4233-8EF9-7B7D45B0636C}" type="sibTrans" cxnId="{772B2606-6E9B-4116-9C2F-BDA07FB87C69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F0400323-703D-4AF6-BC77-9CB284A43871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GB" sz="1800" dirty="0" smtClean="0">
              <a:latin typeface="Calibri" panose="020F0502020204030204" pitchFamily="34" charset="0"/>
              <a:cs typeface="Arial" pitchFamily="34" charset="0"/>
            </a:rPr>
            <a:t>8 of the 24 Synergy Grants projects funded in 2012 and 2013 feature at least one UK-based PI</a:t>
          </a:r>
          <a:endParaRPr lang="en-US" sz="1800" dirty="0">
            <a:latin typeface="Calibri" panose="020F0502020204030204" pitchFamily="34" charset="0"/>
            <a:cs typeface="Arial" pitchFamily="34" charset="0"/>
          </a:endParaRPr>
        </a:p>
      </dgm:t>
    </dgm:pt>
    <dgm:pt modelId="{D118A777-4259-4947-ADFA-64CC7B3297EE}" type="parTrans" cxnId="{36F5F556-A409-4588-B7BF-A34E01B47485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1ABBAD73-6269-4FD5-9184-C6C1EBC29D18}" type="sibTrans" cxnId="{36F5F556-A409-4588-B7BF-A34E01B47485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44F3908F-AD0C-439A-A146-C86AFF38D65B}" type="pres">
      <dgm:prSet presAssocID="{D63BA722-6E29-4FEE-8A3D-4E7CDA2132D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C7100E-6D75-41AC-8776-C286C22DEE12}" type="pres">
      <dgm:prSet presAssocID="{6D0631D1-17E6-4A7E-A760-FC33F10065D5}" presName="node" presStyleLbl="node1" presStyleIdx="0" presStyleCnt="4" custLinFactNeighborX="180" custLinFactNeighborY="1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EF384D-66E3-4BD9-B53A-68430928DC1E}" type="pres">
      <dgm:prSet presAssocID="{4674BBAE-CD4D-4ACE-88FB-C4743844224F}" presName="sibTrans" presStyleCnt="0"/>
      <dgm:spPr/>
      <dgm:t>
        <a:bodyPr/>
        <a:lstStyle/>
        <a:p>
          <a:endParaRPr lang="en-GB"/>
        </a:p>
      </dgm:t>
    </dgm:pt>
    <dgm:pt modelId="{D1CE54CB-DBB6-497C-A38E-683DBD58DE24}" type="pres">
      <dgm:prSet presAssocID="{BF644A79-65FC-4CFB-A23F-01722D1E1EE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E1814C-E6C4-4FA1-9EED-6171409E1EBF}" type="pres">
      <dgm:prSet presAssocID="{64D7FFE9-2E51-4756-8E8B-BC58C3F6FE4F}" presName="sibTrans" presStyleCnt="0"/>
      <dgm:spPr/>
      <dgm:t>
        <a:bodyPr/>
        <a:lstStyle/>
        <a:p>
          <a:endParaRPr lang="en-GB"/>
        </a:p>
      </dgm:t>
    </dgm:pt>
    <dgm:pt modelId="{709F35EB-000C-4508-A650-D0BA6C4054D0}" type="pres">
      <dgm:prSet presAssocID="{20AD5322-930C-4B5A-AA87-420CD4266A6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32D1D5-67D6-4545-AEAF-8706FA900E85}" type="pres">
      <dgm:prSet presAssocID="{4D01D305-FEB6-4233-8EF9-7B7D45B0636C}" presName="sibTrans" presStyleCnt="0"/>
      <dgm:spPr/>
      <dgm:t>
        <a:bodyPr/>
        <a:lstStyle/>
        <a:p>
          <a:endParaRPr lang="en-GB"/>
        </a:p>
      </dgm:t>
    </dgm:pt>
    <dgm:pt modelId="{99E8B84C-3943-438F-B44F-D68AA6581498}" type="pres">
      <dgm:prSet presAssocID="{F0400323-703D-4AF6-BC77-9CB284A4387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99CA43-31F0-452C-A320-679D410F6F17}" srcId="{D63BA722-6E29-4FEE-8A3D-4E7CDA2132DB}" destId="{BF644A79-65FC-4CFB-A23F-01722D1E1EE0}" srcOrd="1" destOrd="0" parTransId="{FBEB73EB-29E2-4BB5-B1B7-DADF6CF382EB}" sibTransId="{64D7FFE9-2E51-4756-8E8B-BC58C3F6FE4F}"/>
    <dgm:cxn modelId="{36F5F556-A409-4588-B7BF-A34E01B47485}" srcId="{D63BA722-6E29-4FEE-8A3D-4E7CDA2132DB}" destId="{F0400323-703D-4AF6-BC77-9CB284A43871}" srcOrd="3" destOrd="0" parTransId="{D118A777-4259-4947-ADFA-64CC7B3297EE}" sibTransId="{1ABBAD73-6269-4FD5-9184-C6C1EBC29D18}"/>
    <dgm:cxn modelId="{2F7C98D3-477A-4292-AE7C-8631D8A09317}" type="presOf" srcId="{BF644A79-65FC-4CFB-A23F-01722D1E1EE0}" destId="{D1CE54CB-DBB6-497C-A38E-683DBD58DE24}" srcOrd="0" destOrd="0" presId="urn:microsoft.com/office/officeart/2005/8/layout/default"/>
    <dgm:cxn modelId="{3F129625-5668-4EC1-9AF4-8F26EE9E9D23}" srcId="{D63BA722-6E29-4FEE-8A3D-4E7CDA2132DB}" destId="{6D0631D1-17E6-4A7E-A760-FC33F10065D5}" srcOrd="0" destOrd="0" parTransId="{5DB8AD17-11E9-466B-BB08-1BD2B5922825}" sibTransId="{4674BBAE-CD4D-4ACE-88FB-C4743844224F}"/>
    <dgm:cxn modelId="{CDEC6EC4-FE11-4AF7-9F34-054AD28CBA91}" type="presOf" srcId="{6D0631D1-17E6-4A7E-A760-FC33F10065D5}" destId="{A7C7100E-6D75-41AC-8776-C286C22DEE12}" srcOrd="0" destOrd="0" presId="urn:microsoft.com/office/officeart/2005/8/layout/default"/>
    <dgm:cxn modelId="{D881D4D0-5E41-4225-9CFD-FB5162C03284}" type="presOf" srcId="{F0400323-703D-4AF6-BC77-9CB284A43871}" destId="{99E8B84C-3943-438F-B44F-D68AA6581498}" srcOrd="0" destOrd="0" presId="urn:microsoft.com/office/officeart/2005/8/layout/default"/>
    <dgm:cxn modelId="{772B2606-6E9B-4116-9C2F-BDA07FB87C69}" srcId="{D63BA722-6E29-4FEE-8A3D-4E7CDA2132DB}" destId="{20AD5322-930C-4B5A-AA87-420CD4266A62}" srcOrd="2" destOrd="0" parTransId="{29891B75-6257-4E43-80B5-818A0A5E7B24}" sibTransId="{4D01D305-FEB6-4233-8EF9-7B7D45B0636C}"/>
    <dgm:cxn modelId="{7DE1AE87-1D78-4038-9FEA-4ABF4CA30136}" type="presOf" srcId="{D63BA722-6E29-4FEE-8A3D-4E7CDA2132DB}" destId="{44F3908F-AD0C-439A-A146-C86AFF38D65B}" srcOrd="0" destOrd="0" presId="urn:microsoft.com/office/officeart/2005/8/layout/default"/>
    <dgm:cxn modelId="{63BE3248-D392-419A-8DA2-CC47D38E8D1D}" type="presOf" srcId="{20AD5322-930C-4B5A-AA87-420CD4266A62}" destId="{709F35EB-000C-4508-A650-D0BA6C4054D0}" srcOrd="0" destOrd="0" presId="urn:microsoft.com/office/officeart/2005/8/layout/default"/>
    <dgm:cxn modelId="{649EAF77-4834-4D2F-BE0A-139514CCC11B}" type="presParOf" srcId="{44F3908F-AD0C-439A-A146-C86AFF38D65B}" destId="{A7C7100E-6D75-41AC-8776-C286C22DEE12}" srcOrd="0" destOrd="0" presId="urn:microsoft.com/office/officeart/2005/8/layout/default"/>
    <dgm:cxn modelId="{8EDABDDA-3FDB-48A2-870B-3B29C732249A}" type="presParOf" srcId="{44F3908F-AD0C-439A-A146-C86AFF38D65B}" destId="{DFEF384D-66E3-4BD9-B53A-68430928DC1E}" srcOrd="1" destOrd="0" presId="urn:microsoft.com/office/officeart/2005/8/layout/default"/>
    <dgm:cxn modelId="{7C258BC4-AA85-4031-91F6-C9DB61A8B65A}" type="presParOf" srcId="{44F3908F-AD0C-439A-A146-C86AFF38D65B}" destId="{D1CE54CB-DBB6-497C-A38E-683DBD58DE24}" srcOrd="2" destOrd="0" presId="urn:microsoft.com/office/officeart/2005/8/layout/default"/>
    <dgm:cxn modelId="{54390B85-9668-4DDE-BEB4-FB272283B8C8}" type="presParOf" srcId="{44F3908F-AD0C-439A-A146-C86AFF38D65B}" destId="{3AE1814C-E6C4-4FA1-9EED-6171409E1EBF}" srcOrd="3" destOrd="0" presId="urn:microsoft.com/office/officeart/2005/8/layout/default"/>
    <dgm:cxn modelId="{51BEEBA6-BD0E-4615-B912-50A33932B2C4}" type="presParOf" srcId="{44F3908F-AD0C-439A-A146-C86AFF38D65B}" destId="{709F35EB-000C-4508-A650-D0BA6C4054D0}" srcOrd="4" destOrd="0" presId="urn:microsoft.com/office/officeart/2005/8/layout/default"/>
    <dgm:cxn modelId="{E91E284A-F02E-4AC9-B96B-EC160E345E21}" type="presParOf" srcId="{44F3908F-AD0C-439A-A146-C86AFF38D65B}" destId="{7A32D1D5-67D6-4545-AEAF-8706FA900E85}" srcOrd="5" destOrd="0" presId="urn:microsoft.com/office/officeart/2005/8/layout/default"/>
    <dgm:cxn modelId="{40217CD8-0BF5-45DB-B760-D83413BF2655}" type="presParOf" srcId="{44F3908F-AD0C-439A-A146-C86AFF38D65B}" destId="{99E8B84C-3943-438F-B44F-D68AA6581498}" srcOrd="6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619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64118" y="0"/>
            <a:ext cx="2879619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9950B-3C3D-4435-879F-1851677639D5}" type="datetimeFigureOut">
              <a:rPr lang="en-GB" smtClean="0"/>
              <a:t>20/11/2014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85337"/>
            <a:ext cx="2879619" cy="488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64118" y="9285337"/>
            <a:ext cx="2879619" cy="488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B50F2-B163-41E5-9A06-D7FE48474C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624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619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64118" y="0"/>
            <a:ext cx="2879619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DA9933-E9EE-47D7-AD87-050549F245C0}" type="datetimeFigureOut">
              <a:rPr lang="en-GB" smtClean="0"/>
              <a:t>20/11/2014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9475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4528" y="4643517"/>
            <a:ext cx="5316220" cy="439912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5337"/>
            <a:ext cx="2879619" cy="488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64118" y="9285337"/>
            <a:ext cx="2879619" cy="488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05F2C-FE46-4AA0-B7B7-DA146585D1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335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9475" y="733425"/>
            <a:ext cx="4886325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Subject to change: new Commission and budget negotiations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0F0500-94CD-414E-A561-6F460FBBC9E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3156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79475" y="733425"/>
            <a:ext cx="4886325" cy="3665538"/>
          </a:xfrm>
          <a:ln/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accent2"/>
                </a:solidFill>
                <a:latin typeface="Arial" charset="0"/>
              </a:defRPr>
            </a:lvl1pPr>
            <a:lvl2pPr marL="742873" indent="-285721" eaLnBrk="0" hangingPunct="0">
              <a:defRPr sz="3200" b="1">
                <a:solidFill>
                  <a:schemeClr val="accent2"/>
                </a:solidFill>
                <a:latin typeface="Arial" charset="0"/>
              </a:defRPr>
            </a:lvl2pPr>
            <a:lvl3pPr marL="1142882" indent="-228576" eaLnBrk="0" hangingPunct="0">
              <a:defRPr sz="3200" b="1">
                <a:solidFill>
                  <a:schemeClr val="accent2"/>
                </a:solidFill>
                <a:latin typeface="Arial" charset="0"/>
              </a:defRPr>
            </a:lvl3pPr>
            <a:lvl4pPr marL="1600034" indent="-228576" eaLnBrk="0" hangingPunct="0">
              <a:defRPr sz="3200" b="1">
                <a:solidFill>
                  <a:schemeClr val="accent2"/>
                </a:solidFill>
                <a:latin typeface="Arial" charset="0"/>
              </a:defRPr>
            </a:lvl4pPr>
            <a:lvl5pPr marL="2057187" indent="-228576" eaLnBrk="0" hangingPunct="0">
              <a:defRPr sz="3200" b="1">
                <a:solidFill>
                  <a:schemeClr val="accent2"/>
                </a:solidFill>
                <a:latin typeface="Arial" charset="0"/>
              </a:defRPr>
            </a:lvl5pPr>
            <a:lvl6pPr marL="2514340" indent="-228576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6pPr>
            <a:lvl7pPr marL="2971493" indent="-228576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7pPr>
            <a:lvl8pPr marL="3428645" indent="-228576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8pPr>
            <a:lvl9pPr marL="3885798" indent="-228576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endParaRPr lang="en-US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9475" y="733425"/>
            <a:ext cx="4886325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Figures aren’t know at the </a:t>
            </a:r>
            <a:r>
              <a:rPr lang="en-GB" smtClean="0"/>
              <a:t>present</a:t>
            </a:r>
            <a:r>
              <a:rPr lang="en-GB" baseline="0" smtClean="0"/>
              <a:t> moment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7661C2-A681-47F3-8E0D-70FFF1CB06C3}" type="slidenum">
              <a:rPr lang="en-GB" smtClean="0"/>
              <a:pPr>
                <a:defRPr/>
              </a:pPr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20550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79475" y="733425"/>
            <a:ext cx="4886325" cy="3665538"/>
          </a:xfrm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404C38-61B7-4E7E-AB7A-6EB0082DFEA5}" type="slidenum">
              <a:rPr lang="en-US" smtClean="0"/>
              <a:pPr/>
              <a:t>41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79475" y="733425"/>
            <a:ext cx="4886325" cy="3665538"/>
          </a:xfrm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9475" y="733425"/>
            <a:ext cx="4886325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7661C2-A681-47F3-8E0D-70FFF1CB06C3}" type="slidenum">
              <a:rPr lang="en-GB" smtClean="0"/>
              <a:pPr>
                <a:defRPr/>
              </a:pPr>
              <a:t>44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45997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9475" y="733425"/>
            <a:ext cx="4886325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Figures aren’t know at the </a:t>
            </a:r>
            <a:r>
              <a:rPr lang="en-GB" smtClean="0"/>
              <a:t>present</a:t>
            </a:r>
            <a:r>
              <a:rPr lang="en-GB" baseline="0" smtClean="0"/>
              <a:t> moment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7661C2-A681-47F3-8E0D-70FFF1CB06C3}" type="slidenum">
              <a:rPr lang="en-GB" smtClean="0"/>
              <a:pPr>
                <a:defRPr/>
              </a:pPr>
              <a:t>50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20550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79475" y="733425"/>
            <a:ext cx="4886325" cy="3665538"/>
          </a:xfrm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9475" y="733425"/>
            <a:ext cx="4886325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7661C2-A681-47F3-8E0D-70FFF1CB06C3}" type="slidenum">
              <a:rPr lang="en-GB" smtClean="0"/>
              <a:pPr>
                <a:defRPr/>
              </a:pPr>
              <a:t>53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4599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 smtClean="0">
              <a:ea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-1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100">
                <a:solidFill>
                  <a:srgbClr val="0F5494"/>
                </a:solidFill>
                <a:latin typeface="Verdana" pitchFamily="-1" charset="0"/>
                <a:ea typeface="ＭＳ Ｐゴシック" pitchFamily="-1" charset="-128"/>
              </a:defRPr>
            </a:lvl1pPr>
            <a:lvl2pPr marL="707140" indent="-271977" eaLnBrk="0" hangingPunct="0">
              <a:defRPr sz="1100">
                <a:solidFill>
                  <a:srgbClr val="0F5494"/>
                </a:solidFill>
                <a:latin typeface="Verdana" pitchFamily="-1" charset="0"/>
                <a:ea typeface="ＭＳ Ｐゴシック" pitchFamily="-1" charset="-128"/>
              </a:defRPr>
            </a:lvl2pPr>
            <a:lvl3pPr marL="1087907" indent="-217581" eaLnBrk="0" hangingPunct="0">
              <a:defRPr sz="1100">
                <a:solidFill>
                  <a:srgbClr val="0F5494"/>
                </a:solidFill>
                <a:latin typeface="Verdana" pitchFamily="-1" charset="0"/>
                <a:ea typeface="ＭＳ Ｐゴシック" pitchFamily="-1" charset="-128"/>
              </a:defRPr>
            </a:lvl3pPr>
            <a:lvl4pPr marL="1523070" indent="-217581" eaLnBrk="0" hangingPunct="0">
              <a:defRPr sz="1100">
                <a:solidFill>
                  <a:srgbClr val="0F5494"/>
                </a:solidFill>
                <a:latin typeface="Verdana" pitchFamily="-1" charset="0"/>
                <a:ea typeface="ＭＳ Ｐゴシック" pitchFamily="-1" charset="-128"/>
              </a:defRPr>
            </a:lvl4pPr>
            <a:lvl5pPr marL="1958233" indent="-217581" eaLnBrk="0" hangingPunct="0">
              <a:defRPr sz="1100">
                <a:solidFill>
                  <a:srgbClr val="0F5494"/>
                </a:solidFill>
                <a:latin typeface="Verdana" pitchFamily="-1" charset="0"/>
                <a:ea typeface="ＭＳ Ｐゴシック" pitchFamily="-1" charset="-128"/>
              </a:defRPr>
            </a:lvl5pPr>
            <a:lvl6pPr marL="2393396" indent="-217581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F5494"/>
                </a:solidFill>
                <a:latin typeface="Verdana" pitchFamily="-1" charset="0"/>
                <a:ea typeface="ＭＳ Ｐゴシック" pitchFamily="-1" charset="-128"/>
              </a:defRPr>
            </a:lvl6pPr>
            <a:lvl7pPr marL="2828559" indent="-217581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F5494"/>
                </a:solidFill>
                <a:latin typeface="Verdana" pitchFamily="-1" charset="0"/>
                <a:ea typeface="ＭＳ Ｐゴシック" pitchFamily="-1" charset="-128"/>
              </a:defRPr>
            </a:lvl7pPr>
            <a:lvl8pPr marL="3263722" indent="-217581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F5494"/>
                </a:solidFill>
                <a:latin typeface="Verdana" pitchFamily="-1" charset="0"/>
                <a:ea typeface="ＭＳ Ｐゴシック" pitchFamily="-1" charset="-128"/>
              </a:defRPr>
            </a:lvl8pPr>
            <a:lvl9pPr marL="3698885" indent="-217581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F5494"/>
                </a:solidFill>
                <a:latin typeface="Verdana" pitchFamily="-1" charset="0"/>
                <a:ea typeface="ＭＳ Ｐゴシック" pitchFamily="-1" charset="-128"/>
              </a:defRPr>
            </a:lvl9pPr>
          </a:lstStyle>
          <a:p>
            <a:pPr eaLnBrk="1" hangingPunct="1"/>
            <a:fld id="{C6F1D01F-B65D-4A76-A528-90552016A909}" type="slidenum">
              <a:rPr lang="en-GB" altLang="en-US" sz="1200">
                <a:solidFill>
                  <a:prstClr val="black"/>
                </a:solidFill>
                <a:latin typeface="Arial" charset="0"/>
              </a:rPr>
              <a:pPr eaLnBrk="1" hangingPunct="1"/>
              <a:t>7</a:t>
            </a:fld>
            <a:endParaRPr lang="en-GB" altLang="en-US" sz="120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761C7C-9219-43C9-B25F-293AAA799594}" type="slidenum">
              <a:rPr lang="en-GB" smtClean="0">
                <a:solidFill>
                  <a:prstClr val="black"/>
                </a:solidFill>
                <a:cs typeface="Arial" charset="0"/>
              </a:rPr>
              <a:pPr/>
              <a:t>8</a:t>
            </a:fld>
            <a:endParaRPr lang="en-GB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731838"/>
            <a:ext cx="4160838" cy="3121025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9475" y="733425"/>
            <a:ext cx="4886325" cy="3665538"/>
          </a:xfrm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443" y="4644453"/>
            <a:ext cx="5318391" cy="43978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81063" y="733425"/>
            <a:ext cx="4883150" cy="3663950"/>
          </a:xfrm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300" b="1">
                <a:solidFill>
                  <a:schemeClr val="accent2"/>
                </a:solidFill>
                <a:latin typeface="Arial" charset="0"/>
              </a:defRPr>
            </a:lvl1pPr>
            <a:lvl2pPr marL="762348" indent="-293211" eaLnBrk="0" hangingPunct="0">
              <a:defRPr sz="3300" b="1">
                <a:solidFill>
                  <a:schemeClr val="accent2"/>
                </a:solidFill>
                <a:latin typeface="Arial" charset="0"/>
              </a:defRPr>
            </a:lvl2pPr>
            <a:lvl3pPr marL="1172844" indent="-234569" eaLnBrk="0" hangingPunct="0">
              <a:defRPr sz="3300" b="1">
                <a:solidFill>
                  <a:schemeClr val="accent2"/>
                </a:solidFill>
                <a:latin typeface="Arial" charset="0"/>
              </a:defRPr>
            </a:lvl3pPr>
            <a:lvl4pPr marL="1641981" indent="-234569" eaLnBrk="0" hangingPunct="0">
              <a:defRPr sz="3300" b="1">
                <a:solidFill>
                  <a:schemeClr val="accent2"/>
                </a:solidFill>
                <a:latin typeface="Arial" charset="0"/>
              </a:defRPr>
            </a:lvl4pPr>
            <a:lvl5pPr marL="2111118" indent="-234569" eaLnBrk="0" hangingPunct="0">
              <a:defRPr sz="3300" b="1">
                <a:solidFill>
                  <a:schemeClr val="accent2"/>
                </a:solidFill>
                <a:latin typeface="Arial" charset="0"/>
              </a:defRPr>
            </a:lvl5pPr>
            <a:lvl6pPr marL="2580256" indent="-234569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accent2"/>
                </a:solidFill>
                <a:latin typeface="Arial" charset="0"/>
              </a:defRPr>
            </a:lvl6pPr>
            <a:lvl7pPr marL="3049394" indent="-234569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accent2"/>
                </a:solidFill>
                <a:latin typeface="Arial" charset="0"/>
              </a:defRPr>
            </a:lvl7pPr>
            <a:lvl8pPr marL="3518531" indent="-234569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accent2"/>
                </a:solidFill>
                <a:latin typeface="Arial" charset="0"/>
              </a:defRPr>
            </a:lvl8pPr>
            <a:lvl9pPr marL="3987668" indent="-234569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fld id="{153418FD-A622-4AF1-89B7-0016E5D7F835}" type="slidenum">
              <a:rPr lang="en-US" sz="1200" b="0">
                <a:solidFill>
                  <a:schemeClr val="tx1"/>
                </a:solidFill>
              </a:rPr>
              <a:pPr eaLnBrk="1" hangingPunct="1"/>
              <a:t>12</a:t>
            </a:fld>
            <a:endParaRPr lang="en-US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78ABC6-0B9C-41C8-830D-EFEC6C4193F8}" type="slidenum">
              <a:rPr lang="en-GB" smtClean="0"/>
              <a:pPr/>
              <a:t>18</a:t>
            </a:fld>
            <a:endParaRPr lang="en-GB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9475" y="733425"/>
            <a:ext cx="4886325" cy="3665538"/>
          </a:xfrm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nl-NL" sz="9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9475" y="733425"/>
            <a:ext cx="4886325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7661C2-A681-47F3-8E0D-70FFF1CB06C3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4599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9475" y="733425"/>
            <a:ext cx="4886325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FEB8F4-B728-469D-B283-CEDC8CF8034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622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75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000" b="1">
                <a:solidFill>
                  <a:schemeClr val="tx1"/>
                </a:solidFill>
                <a:effectLst/>
                <a:latin typeface="Verdana" pitchFamily="34" charset="0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>
            <a:normAutofit/>
          </a:bodyPr>
          <a:lstStyle>
            <a:lvl1pPr marL="0" marR="64008" indent="0" algn="r">
              <a:buNone/>
              <a:defRPr sz="2400">
                <a:solidFill>
                  <a:schemeClr val="tx2"/>
                </a:solidFill>
                <a:latin typeface="Verdana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687550" y="4953000"/>
            <a:ext cx="7456487" cy="48815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4697" y="0"/>
              </a:cxn>
              <a:cxn ang="0">
                <a:pos x="4697" y="367"/>
              </a:cxn>
              <a:cxn ang="0">
                <a:pos x="0" y="218"/>
              </a:cxn>
              <a:cxn ang="0">
                <a:pos x="4697" y="0"/>
              </a:cxn>
            </a:cxnLst>
            <a:rect l="0" t="0" r="0" b="0"/>
            <a:pathLst>
              <a:path w="4697" h="367">
                <a:moveTo>
                  <a:pt x="4697" y="0"/>
                </a:moveTo>
                <a:lnTo>
                  <a:pt x="4697" y="367"/>
                </a:lnTo>
                <a:lnTo>
                  <a:pt x="0" y="218"/>
                </a:lnTo>
                <a:lnTo>
                  <a:pt x="4697" y="0"/>
                </a:lnTo>
                <a:close/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68007F"/>
              </a:solidFill>
              <a:latin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5480" y="5237744"/>
            <a:ext cx="9108557" cy="7886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0" y="0"/>
                </a:moveTo>
                <a:lnTo>
                  <a:pt x="5760" y="0"/>
                </a:lnTo>
                <a:lnTo>
                  <a:pt x="5760" y="528"/>
                </a:lnTo>
                <a:lnTo>
                  <a:pt x="48" y="0"/>
                </a:lnTo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68007F"/>
              </a:solidFill>
              <a:latin typeface="Arial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0" y="5000978"/>
            <a:ext cx="9144000" cy="186411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noFill/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-3755" y="4997671"/>
            <a:ext cx="9147765" cy="790302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0" descr="ukrohigh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8" y="116632"/>
            <a:ext cx="1257400" cy="642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9101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29763-9FB4-4D77-BB17-F98425A02D8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029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BCC73-392F-48D5-B17A-C387DE1D2FD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105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356E6-7999-49CF-B4A4-3AE972AC412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61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33C17-3737-48E7-99F0-B0632B64658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574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40C24-324A-4754-ADD7-D8F2CA2C05C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186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54C31-FD46-49E0-B854-142E443D106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25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66A50-E12F-4136-A30D-7EAE79DDB41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0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2BFE2-6D7E-414E-B8F0-94D5954FF21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657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2" y="274638"/>
            <a:ext cx="7211144" cy="1143000"/>
          </a:xfrm>
        </p:spPr>
        <p:txBody>
          <a:bodyPr rtlCol="0">
            <a:norm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pic>
        <p:nvPicPr>
          <p:cNvPr id="8" name="Picture 10" descr="ukrohigh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8" y="122312"/>
            <a:ext cx="1257400" cy="642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9358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>
            <a:normAutofit/>
          </a:bodyPr>
          <a:lstStyle>
            <a:lvl1pPr marL="0" marR="64008" indent="0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lang="en-US" sz="2400" kern="1200" dirty="0" smtClean="0">
                <a:solidFill>
                  <a:schemeClr val="tx2"/>
                </a:solidFill>
                <a:latin typeface="Verdana" pitchFamily="34" charset="0"/>
                <a:ea typeface="+mn-ea"/>
                <a:cs typeface="Arial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743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7211144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412776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  <a:latin typeface="Verdana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5373" y="1412776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  <a:latin typeface="Verdana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20486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20486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</p:txBody>
      </p:sp>
      <p:pic>
        <p:nvPicPr>
          <p:cNvPr id="11" name="Picture 10" descr="ukrohigh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8" y="122312"/>
            <a:ext cx="1257400" cy="642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96236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1611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16" y="257175"/>
            <a:ext cx="5978769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25416" y="1219200"/>
            <a:ext cx="7807569" cy="5414963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005256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fr-BE" noProof="0" smtClean="0"/>
              <a:t>Title</a:t>
            </a:r>
            <a:endParaRPr lang="en-GB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smtClean="0"/>
              <a:t>Subtitle</a:t>
            </a:r>
            <a:endParaRPr lang="en-GB" noProof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343DABB4-8C5D-4A2E-9355-F97F60A37CF9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929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4268B-EE25-4BC5-B029-D95EF26F779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648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F0BE0-51D2-42EE-B327-63EE44D2175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730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4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68007F"/>
              </a:solidFill>
              <a:latin typeface="Arial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50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68007F"/>
              </a:solidFill>
              <a:latin typeface="Arial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noFill/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19" y="5787812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2" y="274638"/>
            <a:ext cx="7211144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36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  <a:endParaRPr kumimoji="0" lang="en-US" dirty="0"/>
          </a:p>
        </p:txBody>
      </p:sp>
      <p:pic>
        <p:nvPicPr>
          <p:cNvPr id="11" name="Picture 10" descr="ukrohighre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40358" y="122312"/>
            <a:ext cx="1257400" cy="642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949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rtl="0" eaLnBrk="1" latinLnBrk="0" hangingPunct="1">
        <a:spcBef>
          <a:spcPct val="0"/>
        </a:spcBef>
        <a:buNone/>
        <a:defRPr kumimoji="0" sz="3200" b="1" kern="1200">
          <a:solidFill>
            <a:schemeClr val="tx1"/>
          </a:solidFill>
          <a:effectLst/>
          <a:latin typeface="Verdana" pitchFamily="34" charset="0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1792" indent="-228600" algn="l" rtl="0" eaLnBrk="1" latinLnBrk="0" hangingPunct="1">
        <a:spcBef>
          <a:spcPts val="324"/>
        </a:spcBef>
        <a:buClr>
          <a:schemeClr val="accent2"/>
        </a:buClr>
        <a:buFont typeface="Arial" pitchFamily="34" charset="0"/>
        <a:buChar char="•"/>
        <a:defRPr kumimoji="0" sz="23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59536" indent="-228600" algn="l" rtl="0" eaLnBrk="1" latinLnBrk="0" hangingPunct="1">
        <a:spcBef>
          <a:spcPts val="350"/>
        </a:spcBef>
        <a:buClr>
          <a:schemeClr val="accent3"/>
        </a:buClr>
        <a:buSzPct val="100000"/>
        <a:buFont typeface="Wingdings" pitchFamily="2" charset="2"/>
        <a:buChar char="§"/>
        <a:defRPr kumimoji="0"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Second level</a:t>
            </a:r>
            <a:endParaRPr lang="en-GB" smtClean="0"/>
          </a:p>
          <a:p>
            <a:pPr lvl="1"/>
            <a:r>
              <a:rPr lang="en-GB" smtClean="0"/>
              <a:t>Third level</a:t>
            </a:r>
          </a:p>
          <a:p>
            <a:pPr lvl="2"/>
            <a:r>
              <a:rPr lang="en-GB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A4CDD7-F910-4E91-8F54-4674BE55DBB1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33" name="Picture 17" descr="LOGO CE_Vertical_EN_NEG_quadri_HR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895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kro.ac.uk/erc" TargetMode="External"/><Relationship Id="rId2" Type="http://schemas.openxmlformats.org/officeDocument/2006/relationships/hyperlink" Target="http://www.ukro.ac.uk/mariecuri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kro.ac.uk/erc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erc-uk@bbsrc.ac.uk" TargetMode="External"/><Relationship Id="rId4" Type="http://schemas.openxmlformats.org/officeDocument/2006/relationships/hyperlink" Target="http://www.ukro.ac.uk/erc/Pages/erc_newsletter_registration.aspx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kro.ac.uk/mariecurie/index.ht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research/participants/portal/desktop/en/home.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kro.ac.uk/subscriber/Pages/140916_icalendar_how_to_update.aspx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c.europa.eu/research/participants/portal/desktop/en/support/faq.html#f15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kro.ac.uk/subscriber/Pages/141024_ncp_itn.aspx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kro.ac.uk/mariecurie" TargetMode="External"/><Relationship Id="rId3" Type="http://schemas.openxmlformats.org/officeDocument/2006/relationships/hyperlink" Target="http://www.ukro.ac.uk/subscriber/funding/excellent_science/Documents/140717_factsheet_msca.pdf" TargetMode="External"/><Relationship Id="rId7" Type="http://schemas.openxmlformats.org/officeDocument/2006/relationships/hyperlink" Target="http://www.ukro.ac.uk/mariecurie/Pages/index.asp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c.europa.eu/research/participants/portal/desktop/en/home.html" TargetMode="External"/><Relationship Id="rId5" Type="http://schemas.openxmlformats.org/officeDocument/2006/relationships/hyperlink" Target="http://ec.europa.eu/programmes/horizon2020/en/h2020-section/marie-sklodowska-curie-actions" TargetMode="External"/><Relationship Id="rId4" Type="http://schemas.openxmlformats.org/officeDocument/2006/relationships/hyperlink" Target="http://ec.europa.eu/research/mariecurieactions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://erc.europa.eu/erc-funded-projects" TargetMode="Externa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hyperlink" Target="http://www.ukro.ac.uk/subscriber/Pages/140827_erc_stats.aspx" TargetMode="External"/><Relationship Id="rId4" Type="http://schemas.openxmlformats.org/officeDocument/2006/relationships/diagramLayout" Target="../diagrams/layout5.xml"/><Relationship Id="rId9" Type="http://schemas.openxmlformats.org/officeDocument/2006/relationships/hyperlink" Target="http://erc.europa.eu/statistics-0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hyperlink" Target="http://erc.europa.eu/erc-funded-projects" TargetMode="Externa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10" Type="http://schemas.openxmlformats.org/officeDocument/2006/relationships/hyperlink" Target="http://www.ukro.ac.uk/subscriber/Pages/140827_erc_stats.aspx" TargetMode="External"/><Relationship Id="rId4" Type="http://schemas.openxmlformats.org/officeDocument/2006/relationships/diagramLayout" Target="../diagrams/layout7.xml"/><Relationship Id="rId9" Type="http://schemas.openxmlformats.org/officeDocument/2006/relationships/hyperlink" Target="http://erc.europa.eu/statistics-0" TargetMode="Externa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kro.ac.uk/aboutukro/Pages/subscribers.aspx" TargetMode="External"/><Relationship Id="rId2" Type="http://schemas.openxmlformats.org/officeDocument/2006/relationships/hyperlink" Target="http://www.ukro.ac.uk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829761"/>
          </a:xfrm>
        </p:spPr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EC Horizon 2020 Update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11606"/>
            <a:ext cx="7772400" cy="1977634"/>
          </a:xfrm>
        </p:spPr>
        <p:txBody>
          <a:bodyPr>
            <a:normAutofit fontScale="77500" lnSpcReduction="20000"/>
          </a:bodyPr>
          <a:lstStyle/>
          <a:p>
            <a:endParaRPr lang="en-GB" dirty="0" smtClean="0"/>
          </a:p>
          <a:p>
            <a:r>
              <a:rPr lang="en-GB" dirty="0" smtClean="0">
                <a:solidFill>
                  <a:schemeClr val="tx1"/>
                </a:solidFill>
              </a:rPr>
              <a:t>November 2014</a:t>
            </a:r>
          </a:p>
          <a:p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Katie Lambert (STFC International, UK National Contact Point for Research Infrastructures Programme)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  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Alexandra Berry (UK Research Office) 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51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nl-BE" sz="2800" b="1" dirty="0" smtClean="0"/>
              <a:t>In addition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nl-BE" sz="2400" b="1" dirty="0" smtClean="0"/>
              <a:t>UK </a:t>
            </a:r>
            <a:r>
              <a:rPr lang="nl-BE" sz="2400" b="1" dirty="0"/>
              <a:t>National Contact Point:</a:t>
            </a:r>
            <a:r>
              <a:rPr lang="nl-BE" sz="2400" dirty="0"/>
              <a:t> 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nl-BE" sz="2000" i="1" dirty="0"/>
              <a:t>Marie </a:t>
            </a:r>
            <a:r>
              <a:rPr lang="nl-BE" sz="2000" i="1" dirty="0" smtClean="0"/>
              <a:t>Skłodowska-Curie </a:t>
            </a:r>
            <a:r>
              <a:rPr lang="nl-BE" sz="2000" i="1" dirty="0"/>
              <a:t>Actions </a:t>
            </a:r>
            <a:r>
              <a:rPr lang="nl-BE" sz="2000" i="1" dirty="0">
                <a:hlinkClick r:id="rId2"/>
              </a:rPr>
              <a:t>www.ukro.ac.uk/mariecurie</a:t>
            </a:r>
            <a:endParaRPr lang="nl-BE" sz="2000" dirty="0"/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nl-BE" sz="2000" i="1" dirty="0"/>
              <a:t>European Research Council </a:t>
            </a:r>
            <a:r>
              <a:rPr lang="nl-BE" sz="2000" i="1" dirty="0">
                <a:hlinkClick r:id="rId3"/>
              </a:rPr>
              <a:t>www.ukro.ac.uk/erc</a:t>
            </a:r>
            <a:r>
              <a:rPr lang="nl-BE" sz="2000" i="1" dirty="0"/>
              <a:t>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nl-BE" sz="2400" b="1" dirty="0"/>
              <a:t>UKRO training and development programme:</a:t>
            </a:r>
            <a:r>
              <a:rPr lang="nl-BE" sz="2400" dirty="0"/>
              <a:t> complementing annual visits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nl-BE" sz="2400" b="1" dirty="0"/>
              <a:t>UKRO Annual Conference:</a:t>
            </a:r>
            <a:r>
              <a:rPr lang="nl-BE" sz="2400" dirty="0"/>
              <a:t> a key event for EU policy and networking</a:t>
            </a:r>
            <a:endParaRPr lang="en-US" sz="24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nl-BE" sz="2200" dirty="0"/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UKRO services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356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53866" y="946150"/>
            <a:ext cx="8206154" cy="525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defTabSz="912813">
              <a:lnSpc>
                <a:spcPct val="100000"/>
              </a:lnSpc>
              <a:spcBef>
                <a:spcPct val="0"/>
              </a:spcBef>
              <a:buClr>
                <a:srgbClr val="3E1163"/>
              </a:buClr>
              <a:buSzPct val="110000"/>
              <a:defRPr/>
            </a:pPr>
            <a:endParaRPr lang="en-GB" sz="2000" b="1" kern="0" dirty="0">
              <a:solidFill>
                <a:schemeClr val="tx1"/>
              </a:solidFill>
              <a:latin typeface="+mn-lt"/>
            </a:endParaRPr>
          </a:p>
          <a:p>
            <a:pPr marL="742950" lvl="1" indent="-285750" defTabSz="912813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3E1163"/>
              </a:buClr>
              <a:buSzPct val="110000"/>
              <a:buFontTx/>
              <a:buChar char="•"/>
              <a:defRPr/>
            </a:pPr>
            <a:r>
              <a:rPr lang="en-GB" sz="2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</a:t>
            </a:r>
            <a:r>
              <a:rPr lang="en-GB" sz="2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en-GB" sz="20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www.ukro.ac.uk/erc</a:t>
            </a:r>
            <a:endParaRPr lang="en-GB" sz="20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defTabSz="912813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3E1163"/>
              </a:buClr>
              <a:buSzPct val="110000"/>
              <a:buFontTx/>
              <a:buChar char="•"/>
              <a:defRPr/>
            </a:pPr>
            <a:r>
              <a:rPr lang="en-GB" sz="2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 up for </a:t>
            </a:r>
            <a:r>
              <a:rPr lang="en-GB" sz="2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ERC mailing list</a:t>
            </a:r>
            <a:r>
              <a:rPr lang="en-GB" sz="2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events and key updates</a:t>
            </a:r>
            <a:br>
              <a:rPr lang="en-GB" sz="2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http://www.ukro.ac.uk/erc/Pages/erc_newsletter_registration.aspx</a:t>
            </a:r>
            <a:r>
              <a:rPr lang="en-GB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0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defTabSz="912813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3E1163"/>
              </a:buClr>
              <a:buSzPct val="110000"/>
              <a:buFontTx/>
              <a:buChar char="•"/>
              <a:defRPr/>
            </a:pPr>
            <a:r>
              <a:rPr lang="en-GB" sz="2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Helpdesk</a:t>
            </a:r>
            <a:r>
              <a:rPr lang="en-GB" sz="2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via email and telephone</a:t>
            </a:r>
            <a:endParaRPr lang="en-GB" sz="2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defTabSz="912813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3E1163"/>
              </a:buClr>
              <a:buSzPct val="110000"/>
              <a:defRPr/>
            </a:pPr>
            <a:r>
              <a:rPr lang="en-GB" sz="2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(email: </a:t>
            </a:r>
            <a:r>
              <a:rPr lang="en-GB" sz="2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erc-uk@bbsrc.ac.uk</a:t>
            </a:r>
            <a:r>
              <a:rPr lang="en-GB" sz="2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phone 0032 2289 6121)</a:t>
            </a:r>
          </a:p>
          <a:p>
            <a:pPr marL="742950" lvl="1" indent="-285750" defTabSz="912813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3E1163"/>
              </a:buClr>
              <a:buSzPct val="110000"/>
              <a:defRPr/>
            </a:pPr>
            <a:endParaRPr lang="en-GB" sz="20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0" lvl="2" indent="-228600" defTabSz="912813">
              <a:lnSpc>
                <a:spcPct val="100000"/>
              </a:lnSpc>
              <a:spcAft>
                <a:spcPts val="600"/>
              </a:spcAft>
              <a:buFontTx/>
              <a:buChar char="•"/>
              <a:defRPr/>
            </a:pPr>
            <a:endParaRPr lang="en-GB" sz="20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0" lvl="2" indent="-228600" defTabSz="912813">
              <a:lnSpc>
                <a:spcPct val="100000"/>
              </a:lnSpc>
              <a:spcAft>
                <a:spcPts val="600"/>
              </a:spcAft>
              <a:buFontTx/>
              <a:buChar char="•"/>
              <a:defRPr/>
            </a:pPr>
            <a:endParaRPr lang="en-GB" sz="20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0" lvl="2" indent="-228600" defTabSz="912813">
              <a:lnSpc>
                <a:spcPct val="100000"/>
              </a:lnSpc>
              <a:spcAft>
                <a:spcPts val="600"/>
              </a:spcAft>
              <a:buFontTx/>
              <a:buChar char="•"/>
              <a:defRPr/>
            </a:pPr>
            <a:endParaRPr lang="en-GB" sz="20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0" lvl="2" indent="-228600" defTabSz="912813">
              <a:lnSpc>
                <a:spcPct val="100000"/>
              </a:lnSpc>
              <a:spcAft>
                <a:spcPts val="600"/>
              </a:spcAft>
              <a:buFontTx/>
              <a:buChar char="•"/>
              <a:defRPr/>
            </a:pPr>
            <a:endParaRPr lang="en-GB" sz="20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0" lvl="2" indent="-228600" defTabSz="912813">
              <a:lnSpc>
                <a:spcPct val="100000"/>
              </a:lnSpc>
              <a:spcAft>
                <a:spcPts val="600"/>
              </a:spcAft>
              <a:defRPr/>
            </a:pPr>
            <a:endParaRPr lang="en-GB" sz="28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defTabSz="912813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3E1163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GB" sz="2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Specialist training courses and information events</a:t>
            </a:r>
          </a:p>
          <a:p>
            <a:pPr marL="342900" indent="-342900" defTabSz="912813">
              <a:lnSpc>
                <a:spcPct val="100000"/>
              </a:lnSpc>
              <a:defRPr/>
            </a:pPr>
            <a:endParaRPr lang="en-US" sz="2800" kern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4691" name="Rectangle 2"/>
          <p:cNvSpPr>
            <a:spLocks noGrp="1" noChangeArrowheads="1"/>
          </p:cNvSpPr>
          <p:nvPr>
            <p:ph type="title"/>
          </p:nvPr>
        </p:nvSpPr>
        <p:spPr>
          <a:xfrm>
            <a:off x="587619" y="216916"/>
            <a:ext cx="6648677" cy="685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400" dirty="0" smtClean="0"/>
              <a:t>European Research Council </a:t>
            </a:r>
            <a:br>
              <a:rPr lang="en-GB" altLang="en-US" sz="2400" dirty="0" smtClean="0"/>
            </a:br>
            <a:r>
              <a:rPr lang="en-GB" altLang="en-US" sz="2400" dirty="0" smtClean="0"/>
              <a:t>UK National Contact Point Helpdesk</a:t>
            </a:r>
            <a:endParaRPr lang="en-US" altLang="en-US" sz="2400" dirty="0" smtClean="0"/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1245819" y="3284984"/>
            <a:ext cx="4321420" cy="18637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325"/>
              </a:spcBef>
              <a:buClr>
                <a:schemeClr val="accent2"/>
              </a:buClr>
              <a:buFont typeface="Arial" charset="0"/>
              <a:buChar char="•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rgbClr val="FFC697"/>
              </a:buClr>
              <a:buSzPct val="100000"/>
              <a:buFont typeface="Wingdings" pitchFamily="2" charset="2"/>
              <a:buChar char="§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GB" altLang="en-US" sz="1800" dirty="0" smtClean="0"/>
              <a:t> Advice on applying for ERC grants: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Tx/>
              <a:buFontTx/>
              <a:buChar char="•"/>
              <a:defRPr/>
            </a:pPr>
            <a:r>
              <a:rPr lang="en-GB" altLang="en-US" sz="1800" dirty="0" smtClean="0">
                <a:solidFill>
                  <a:schemeClr val="accent1">
                    <a:lumMod val="75000"/>
                  </a:schemeClr>
                </a:solidFill>
              </a:rPr>
              <a:t> Eligibility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Tx/>
              <a:buFontTx/>
              <a:buChar char="•"/>
              <a:defRPr/>
            </a:pPr>
            <a:r>
              <a:rPr lang="en-GB" altLang="en-US" sz="1800" dirty="0" smtClean="0">
                <a:solidFill>
                  <a:schemeClr val="accent1">
                    <a:lumMod val="75000"/>
                  </a:schemeClr>
                </a:solidFill>
              </a:rPr>
              <a:t> Application help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Tx/>
              <a:buFontTx/>
              <a:buChar char="•"/>
              <a:defRPr/>
            </a:pPr>
            <a:r>
              <a:rPr lang="en-GB" altLang="en-US" sz="1800" dirty="0" smtClean="0">
                <a:solidFill>
                  <a:schemeClr val="accent1">
                    <a:lumMod val="75000"/>
                  </a:schemeClr>
                </a:solidFill>
              </a:rPr>
              <a:t> Results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Tx/>
              <a:buFontTx/>
              <a:buChar char="•"/>
              <a:defRPr/>
            </a:pPr>
            <a:r>
              <a:rPr lang="en-GB" altLang="en-US" sz="1800" dirty="0" smtClean="0">
                <a:solidFill>
                  <a:schemeClr val="accent1">
                    <a:lumMod val="75000"/>
                  </a:schemeClr>
                </a:solidFill>
              </a:rPr>
              <a:t> Contractual issues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GB" altLang="en-US" sz="1800" dirty="0" smtClean="0"/>
              <a:t> Advice to those with ERC grants</a:t>
            </a:r>
            <a:endParaRPr lang="en-GB" altLang="en-US" sz="18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49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114425"/>
            <a:ext cx="8223974" cy="5743575"/>
          </a:xfrm>
        </p:spPr>
        <p:txBody>
          <a:bodyPr/>
          <a:lstStyle/>
          <a:p>
            <a:r>
              <a:rPr lang="en-GB" sz="2400" b="1" dirty="0" smtClean="0">
                <a:latin typeface="Arial" charset="0"/>
                <a:cs typeface="Arial" charset="0"/>
              </a:rPr>
              <a:t>Web, email, telephone, visits</a:t>
            </a:r>
          </a:p>
          <a:p>
            <a:pPr lvl="1"/>
            <a:r>
              <a:rPr lang="en-GB" sz="2000" b="1" dirty="0" smtClean="0">
                <a:solidFill>
                  <a:srgbClr val="7030A0"/>
                </a:solidFill>
                <a:latin typeface="Arial" charset="0"/>
                <a:cs typeface="Arial" charset="0"/>
                <a:hlinkClick r:id="rId3"/>
              </a:rPr>
              <a:t>http://www.ukro.ac.uk/mariecurie/index.htm</a:t>
            </a:r>
            <a:r>
              <a:rPr lang="en-GB" sz="20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 </a:t>
            </a:r>
          </a:p>
          <a:p>
            <a:pPr lvl="1"/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mariecurie-uk@bbsrc.ac.uk</a:t>
            </a:r>
          </a:p>
          <a:p>
            <a:pPr lvl="1"/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Tel: +32 2 230 0318</a:t>
            </a:r>
          </a:p>
          <a:p>
            <a:r>
              <a:rPr lang="en-GB" sz="2400" b="1" dirty="0" smtClean="0">
                <a:latin typeface="Arial" charset="0"/>
                <a:cs typeface="Arial" charset="0"/>
              </a:rPr>
              <a:t>Advice on applying for MSC actions:</a:t>
            </a:r>
          </a:p>
          <a:p>
            <a:pPr lvl="1"/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Eligibility</a:t>
            </a:r>
          </a:p>
          <a:p>
            <a:pPr lvl="1"/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Application help</a:t>
            </a:r>
          </a:p>
          <a:p>
            <a:pPr lvl="1"/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Results</a:t>
            </a:r>
          </a:p>
          <a:p>
            <a:pPr lvl="1"/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Contractual issues</a:t>
            </a:r>
          </a:p>
          <a:p>
            <a:r>
              <a:rPr lang="en-GB" sz="2400" b="1" dirty="0" smtClean="0">
                <a:latin typeface="Arial" charset="0"/>
                <a:cs typeface="Arial" charset="0"/>
              </a:rPr>
              <a:t>Advice to those with MC contracts:</a:t>
            </a:r>
          </a:p>
          <a:p>
            <a:pPr lvl="1"/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Social security and tax</a:t>
            </a:r>
          </a:p>
          <a:p>
            <a:pPr lvl="1"/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Model agreements between host and fellow</a:t>
            </a:r>
          </a:p>
          <a:p>
            <a:pPr lvl="1"/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Contractual issues</a:t>
            </a:r>
          </a:p>
          <a:p>
            <a:pPr lvl="1"/>
            <a:endParaRPr lang="en-GB" b="1" dirty="0" smtClean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lvl="1">
              <a:buFontTx/>
              <a:buNone/>
            </a:pP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6304" y="241300"/>
            <a:ext cx="7630316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smtClean="0"/>
              <a:t>Marie </a:t>
            </a:r>
            <a:r>
              <a:rPr lang="en-GB" dirty="0" err="1" smtClean="0"/>
              <a:t>Skłodowska</a:t>
            </a:r>
            <a:r>
              <a:rPr lang="en-GB" dirty="0" smtClean="0"/>
              <a:t>-Curie NCP Helpdesk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7521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find calls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0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0"/>
            <a:ext cx="7344816" cy="685800"/>
          </a:xfrm>
        </p:spPr>
        <p:txBody>
          <a:bodyPr>
            <a:noAutofit/>
          </a:bodyPr>
          <a:lstStyle/>
          <a:p>
            <a:r>
              <a:rPr lang="en-GB" sz="2400" dirty="0" smtClean="0"/>
              <a:t>Finding calls on the Participant Portal</a:t>
            </a:r>
            <a:endParaRPr lang="en-GB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tbl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2" t="7979" r="11374"/>
          <a:stretch/>
        </p:blipFill>
        <p:spPr bwMode="auto">
          <a:xfrm>
            <a:off x="899592" y="1124744"/>
            <a:ext cx="6336704" cy="593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0290" y="717957"/>
            <a:ext cx="70567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hlinkClick r:id="rId3"/>
              </a:rPr>
              <a:t>http://</a:t>
            </a:r>
            <a:r>
              <a:rPr lang="en-GB" sz="1600" dirty="0" smtClean="0">
                <a:latin typeface="Calibri" panose="020F0502020204030204" pitchFamily="34" charset="0"/>
                <a:hlinkClick r:id="rId3"/>
              </a:rPr>
              <a:t>ec.europa.eu/research/participants/portal/desktop/en/home.html</a:t>
            </a:r>
            <a:r>
              <a:rPr lang="en-GB" sz="1600" dirty="0" smtClean="0">
                <a:latin typeface="Calibri" panose="020F0502020204030204" pitchFamily="34" charset="0"/>
              </a:rPr>
              <a:t> </a:t>
            </a:r>
            <a:endParaRPr lang="en-GB" sz="1600" dirty="0">
              <a:latin typeface="Calibri" panose="020F050202020403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691680" y="1844824"/>
            <a:ext cx="1152128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899592" y="2564904"/>
            <a:ext cx="1152128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1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2" y="-27384"/>
            <a:ext cx="7211144" cy="1143000"/>
          </a:xfrm>
        </p:spPr>
        <p:txBody>
          <a:bodyPr/>
          <a:lstStyle/>
          <a:p>
            <a:r>
              <a:rPr lang="en-GB" dirty="0" smtClean="0"/>
              <a:t>Horizon 2020 </a:t>
            </a:r>
            <a:r>
              <a:rPr lang="en-GB" dirty="0" err="1" smtClean="0"/>
              <a:t>icalendar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5" r="32268" b="48577"/>
          <a:stretch/>
        </p:blipFill>
        <p:spPr bwMode="auto">
          <a:xfrm>
            <a:off x="287524" y="980728"/>
            <a:ext cx="6840760" cy="352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2195736" y="1916832"/>
            <a:ext cx="1512168" cy="432048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1403648" y="2852936"/>
            <a:ext cx="2088232" cy="36004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95536" y="4797152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hlinkClick r:id="rId3"/>
              </a:rPr>
              <a:t>http://</a:t>
            </a:r>
            <a:r>
              <a:rPr lang="en-GB" dirty="0" smtClean="0">
                <a:latin typeface="Calibri" panose="020F0502020204030204" pitchFamily="34" charset="0"/>
                <a:hlinkClick r:id="rId3"/>
              </a:rPr>
              <a:t>www.ukro.ac.uk/subscriber/Pages/140916_icalendar_how_to_update.aspx</a:t>
            </a:r>
            <a:endParaRPr lang="en-GB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hlinkClick r:id="rId4"/>
              </a:rPr>
              <a:t>http://</a:t>
            </a:r>
            <a:r>
              <a:rPr lang="en-GB" dirty="0" smtClean="0">
                <a:latin typeface="Calibri" panose="020F0502020204030204" pitchFamily="34" charset="0"/>
                <a:hlinkClick r:id="rId4"/>
              </a:rPr>
              <a:t>ec.europa.eu/research/participants/portal/desktop/en/support/faq.html#f15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  <a:endParaRPr lang="en-GB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24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ea typeface="ＭＳ Ｐゴシック" pitchFamily="34" charset="-128"/>
              </a:rPr>
              <a:t>Marie </a:t>
            </a:r>
            <a:r>
              <a:rPr lang="en-GB" altLang="en-US" dirty="0" err="1">
                <a:ea typeface="ＭＳ Ｐゴシック" pitchFamily="34" charset="-128"/>
              </a:rPr>
              <a:t>Skłodowska</a:t>
            </a:r>
            <a:r>
              <a:rPr lang="en-GB" altLang="en-US" dirty="0">
                <a:ea typeface="ＭＳ Ｐゴシック" pitchFamily="34" charset="-128"/>
              </a:rPr>
              <a:t>-Curie Actions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810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7258502"/>
              </p:ext>
            </p:extLst>
          </p:nvPr>
        </p:nvGraphicFramePr>
        <p:xfrm>
          <a:off x="1676974" y="1412776"/>
          <a:ext cx="5976664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1676974" y="4797153"/>
            <a:ext cx="5976664" cy="349330"/>
          </a:xfrm>
          <a:prstGeom prst="roundRect">
            <a:avLst/>
          </a:prstGeom>
          <a:solidFill>
            <a:srgbClr val="E0E0E0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Arial"/>
                <a:cs typeface="Times New Roman"/>
              </a:rPr>
              <a:t>Spreading Excellence and Widening Participation, </a:t>
            </a: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Arial"/>
                <a:cs typeface="Times New Roman"/>
              </a:rPr>
              <a:t>Science with and for </a:t>
            </a:r>
            <a:r>
              <a: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Arial"/>
                <a:cs typeface="Times New Roman"/>
              </a:rPr>
              <a:t>Society, Fast Track to Innovation</a:t>
            </a: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Arial"/>
              <a:cs typeface="Times New Roman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91721" y="5254065"/>
            <a:ext cx="1992221" cy="698045"/>
          </a:xfrm>
          <a:prstGeom prst="roundRect">
            <a:avLst/>
          </a:prstGeom>
          <a:solidFill>
            <a:sysClr val="window" lastClr="FFFFFF">
              <a:lumMod val="50000"/>
            </a:sysClr>
          </a:solidFill>
          <a:ln w="25400" cap="flat" cmpd="sng" algn="ctr">
            <a:solidFill>
              <a:srgbClr val="68007F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Arial"/>
                <a:cs typeface="Times New Roman"/>
              </a:rPr>
              <a:t>European Institute of Innovation and Technology (EIT)	</a:t>
            </a: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Arial"/>
              <a:cs typeface="Times New Roman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676153" y="5254065"/>
            <a:ext cx="1992221" cy="698045"/>
          </a:xfrm>
          <a:prstGeom prst="roundRect">
            <a:avLst/>
          </a:prstGeom>
          <a:solidFill>
            <a:srgbClr val="68007F">
              <a:lumMod val="75000"/>
            </a:srgbClr>
          </a:solidFill>
          <a:ln w="25400" cap="flat" cmpd="sng" algn="ctr">
            <a:solidFill>
              <a:srgbClr val="68007F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Arial"/>
                <a:cs typeface="Times New Roman"/>
              </a:rPr>
              <a:t>Joint Research Centre (JRC)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697917" y="5257865"/>
            <a:ext cx="1992221" cy="698045"/>
          </a:xfrm>
          <a:prstGeom prst="roundRect">
            <a:avLst/>
          </a:prstGeom>
          <a:solidFill>
            <a:srgbClr val="B78FB5"/>
          </a:solidFill>
          <a:ln w="25400" cap="flat" cmpd="sng" algn="ctr">
            <a:solidFill>
              <a:srgbClr val="68007F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Arial"/>
                <a:cs typeface="Times New Roman"/>
              </a:rPr>
              <a:t>EURATOM</a:t>
            </a: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457202" y="274638"/>
            <a:ext cx="7211144" cy="1143000"/>
          </a:xfrm>
        </p:spPr>
        <p:txBody>
          <a:bodyPr/>
          <a:lstStyle/>
          <a:p>
            <a:r>
              <a:rPr lang="en-GB" dirty="0" smtClean="0"/>
              <a:t>Horizon 2020 structure</a:t>
            </a:r>
            <a:endParaRPr lang="en-GB" dirty="0"/>
          </a:p>
        </p:txBody>
      </p:sp>
      <p:sp>
        <p:nvSpPr>
          <p:cNvPr id="2" name="Right Arrow 1"/>
          <p:cNvSpPr/>
          <p:nvPr/>
        </p:nvSpPr>
        <p:spPr>
          <a:xfrm>
            <a:off x="827584" y="3717032"/>
            <a:ext cx="936104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47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405305" y="4214813"/>
            <a:ext cx="183173" cy="3667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nl-NL" sz="1800">
              <a:solidFill>
                <a:schemeClr val="tx1"/>
              </a:solidFill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405305" y="5510213"/>
            <a:ext cx="183173" cy="3667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nl-NL" sz="1800">
              <a:solidFill>
                <a:schemeClr val="tx1"/>
              </a:solidFill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405305" y="2557463"/>
            <a:ext cx="183173" cy="3667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nl-NL" sz="1800">
              <a:solidFill>
                <a:schemeClr val="tx1"/>
              </a:solidFill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405305" y="3206751"/>
            <a:ext cx="183173" cy="3667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nl-NL" sz="1800">
              <a:solidFill>
                <a:schemeClr val="tx1"/>
              </a:solidFill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405305" y="4357688"/>
            <a:ext cx="183173" cy="3667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nl-NL" sz="1800">
              <a:solidFill>
                <a:schemeClr val="tx1"/>
              </a:solidFill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672005" y="5654676"/>
            <a:ext cx="183173" cy="3667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nl-NL" sz="1800">
              <a:solidFill>
                <a:schemeClr val="tx1"/>
              </a:solidFill>
            </a:endParaRPr>
          </a:p>
        </p:txBody>
      </p:sp>
      <p:sp>
        <p:nvSpPr>
          <p:cNvPr id="14344" name="Rectangle 9"/>
          <p:cNvSpPr>
            <a:spLocks noGrp="1" noChangeArrowheads="1"/>
          </p:cNvSpPr>
          <p:nvPr>
            <p:ph idx="1"/>
          </p:nvPr>
        </p:nvSpPr>
        <p:spPr>
          <a:xfrm>
            <a:off x="961293" y="1268760"/>
            <a:ext cx="7659566" cy="4918075"/>
          </a:xfrm>
        </p:spPr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GB" sz="2500" dirty="0" smtClean="0"/>
              <a:t>Objectives:</a:t>
            </a:r>
          </a:p>
          <a:p>
            <a:pPr marL="365760" indent="-256032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en-GB" sz="2500" dirty="0" smtClean="0"/>
              <a:t>Make Europe more attractive to researchers</a:t>
            </a:r>
          </a:p>
          <a:p>
            <a:pPr marL="365760" indent="-256032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en-GB" sz="2500" dirty="0" smtClean="0"/>
              <a:t>Structuring effect on the European Research Area through trans-national and inter-</a:t>
            </a:r>
            <a:r>
              <a:rPr lang="en-GB" sz="2500" dirty="0" err="1" smtClean="0"/>
              <a:t>sectoral</a:t>
            </a:r>
            <a:r>
              <a:rPr lang="en-GB" sz="2500" dirty="0" smtClean="0"/>
              <a:t> mobility in order to create a European labour market for researchers </a:t>
            </a:r>
          </a:p>
          <a:p>
            <a:pPr marL="365760" indent="-256032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en-GB" sz="2500" dirty="0" smtClean="0"/>
              <a:t>Strengthen human potential by:</a:t>
            </a:r>
          </a:p>
          <a:p>
            <a:pPr marL="621792" lvl="1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sz="2500" dirty="0" smtClean="0"/>
              <a:t>Encouraging people to become researchers</a:t>
            </a:r>
          </a:p>
          <a:p>
            <a:pPr marL="621792" lvl="1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sz="2500" dirty="0" smtClean="0"/>
              <a:t>Encouraging researchers to carry out their research in Europe</a:t>
            </a:r>
            <a:endParaRPr lang="en-GB" sz="2500" dirty="0" smtClean="0">
              <a:solidFill>
                <a:srgbClr val="3E1163"/>
              </a:solidFill>
            </a:endParaRPr>
          </a:p>
          <a:p>
            <a:pPr marL="365760" indent="-256032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en-GB" sz="2500" dirty="0" smtClean="0"/>
              <a:t>Trans-national and inter-</a:t>
            </a:r>
            <a:r>
              <a:rPr lang="en-GB" sz="2500" dirty="0" err="1" smtClean="0"/>
              <a:t>sectoral</a:t>
            </a:r>
            <a:r>
              <a:rPr lang="en-GB" sz="2500" dirty="0" smtClean="0"/>
              <a:t> mobility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GB" sz="2500" dirty="0" smtClean="0"/>
          </a:p>
        </p:txBody>
      </p:sp>
      <p:sp>
        <p:nvSpPr>
          <p:cNvPr id="20489" name="AutoShape 10"/>
          <p:cNvSpPr>
            <a:spLocks noChangeArrowheads="1"/>
          </p:cNvSpPr>
          <p:nvPr/>
        </p:nvSpPr>
        <p:spPr bwMode="auto">
          <a:xfrm>
            <a:off x="539552" y="190500"/>
            <a:ext cx="5956789" cy="1033463"/>
          </a:xfrm>
          <a:prstGeom prst="roundRect">
            <a:avLst>
              <a:gd name="adj" fmla="val 16667"/>
            </a:avLst>
          </a:prstGeom>
          <a:noFill/>
          <a:ln w="127000" algn="ctr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Marie </a:t>
            </a:r>
            <a:r>
              <a:rPr lang="en-GB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Skłodowska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Curie 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Actions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57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69820"/>
            <a:ext cx="8229600" cy="4525962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800" dirty="0" smtClean="0"/>
              <a:t>Operates in a ‘bottom-up’ basis, open to all research and innovation areas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800" dirty="0" smtClean="0"/>
              <a:t>Mobility is a key requirement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800" dirty="0" smtClean="0"/>
              <a:t>Key areas supported:</a:t>
            </a:r>
          </a:p>
          <a:p>
            <a:pPr marL="712788" lvl="1" indent="-457200">
              <a:spcBef>
                <a:spcPts val="600"/>
              </a:spcBef>
              <a:defRPr/>
            </a:pPr>
            <a:r>
              <a:rPr lang="en-GB" sz="2400" dirty="0" smtClean="0"/>
              <a:t>Fostering </a:t>
            </a:r>
            <a:r>
              <a:rPr lang="en-GB" sz="2400" dirty="0"/>
              <a:t>new skills by means of excellent initial training of researchers</a:t>
            </a:r>
          </a:p>
          <a:p>
            <a:pPr marL="712788" lvl="1" indent="-457200">
              <a:spcBef>
                <a:spcPts val="600"/>
              </a:spcBef>
              <a:defRPr/>
            </a:pPr>
            <a:r>
              <a:rPr lang="en-GB" sz="2400" dirty="0"/>
              <a:t>Nurturing excellence by means of cross-border and cross-sector mobility</a:t>
            </a:r>
          </a:p>
          <a:p>
            <a:pPr marL="712788" lvl="1" indent="-457200">
              <a:spcBef>
                <a:spcPts val="600"/>
              </a:spcBef>
              <a:defRPr/>
            </a:pPr>
            <a:r>
              <a:rPr lang="en-GB" sz="2400" dirty="0"/>
              <a:t>Stimulating innovation by means of cross-fertilisation of knowledge</a:t>
            </a:r>
          </a:p>
          <a:p>
            <a:pPr marL="712788" lvl="1" indent="-457200">
              <a:spcBef>
                <a:spcPts val="600"/>
              </a:spcBef>
              <a:defRPr/>
            </a:pPr>
            <a:r>
              <a:rPr lang="en-GB" sz="2400" dirty="0" smtClean="0"/>
              <a:t>Contributing to a strong partnership with Member States via the co-funding </a:t>
            </a:r>
            <a:r>
              <a:rPr lang="en-GB" sz="2400" dirty="0"/>
              <a:t>of </a:t>
            </a:r>
            <a:r>
              <a:rPr lang="en-GB" sz="2400" dirty="0" smtClean="0"/>
              <a:t>activities</a:t>
            </a:r>
            <a:endParaRPr lang="en-GB" sz="2400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MSCA</a:t>
            </a:r>
            <a:r>
              <a:rPr lang="en-GB" dirty="0"/>
              <a:t> </a:t>
            </a:r>
            <a:r>
              <a:rPr lang="en-GB" dirty="0" smtClean="0"/>
              <a:t>in Horizon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931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STFC: European Programme Support Officer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Regular update meetings with departments </a:t>
            </a:r>
          </a:p>
          <a:p>
            <a:pPr lvl="1"/>
            <a:r>
              <a:rPr lang="en-GB" dirty="0" smtClean="0"/>
              <a:t>Secretariat to the Horizon 2020 Process Group</a:t>
            </a:r>
          </a:p>
          <a:p>
            <a:pPr lvl="1"/>
            <a:r>
              <a:rPr lang="en-GB" dirty="0" smtClean="0"/>
              <a:t>Legal Entity Appointed Representative Assistant to Gillian Carr (Legal and Commercial)</a:t>
            </a:r>
          </a:p>
          <a:p>
            <a:pPr lvl="1"/>
            <a:r>
              <a:rPr lang="en-GB" dirty="0" smtClean="0"/>
              <a:t>One on one pre bid admin support, including EC participant portal (forms </a:t>
            </a:r>
            <a:r>
              <a:rPr lang="en-GB" dirty="0" err="1" smtClean="0"/>
              <a:t>etc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Maintenance of Horizon 2020 Staff </a:t>
            </a:r>
            <a:r>
              <a:rPr lang="en-GB" dirty="0" err="1" smtClean="0"/>
              <a:t>Sharepoint</a:t>
            </a:r>
            <a:r>
              <a:rPr lang="en-GB" dirty="0" smtClean="0"/>
              <a:t>, including bids in preparation/submitted list</a:t>
            </a:r>
          </a:p>
          <a:p>
            <a:pPr lvl="1"/>
            <a:r>
              <a:rPr lang="en-GB" dirty="0" smtClean="0"/>
              <a:t>Staff Horizon 2020 e-bulletins </a:t>
            </a:r>
          </a:p>
          <a:p>
            <a:pPr lvl="1"/>
            <a:r>
              <a:rPr lang="en-GB" dirty="0" smtClean="0"/>
              <a:t>Building relationships with UK Research Office and EC</a:t>
            </a:r>
          </a:p>
          <a:p>
            <a:pPr lvl="1"/>
            <a:r>
              <a:rPr lang="en-GB" dirty="0" smtClean="0"/>
              <a:t>Work Programme development via UK NCP Network</a:t>
            </a:r>
          </a:p>
          <a:p>
            <a:pPr marL="393192" lvl="1" indent="0">
              <a:buNone/>
            </a:pPr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Katie Lambert: Roles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685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Definitions</a:t>
            </a:r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62221828"/>
              </p:ext>
            </p:extLst>
          </p:nvPr>
        </p:nvGraphicFramePr>
        <p:xfrm>
          <a:off x="870863" y="1401844"/>
          <a:ext cx="7435781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914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3254492"/>
              </p:ext>
            </p:extLst>
          </p:nvPr>
        </p:nvGraphicFramePr>
        <p:xfrm>
          <a:off x="470597" y="1322979"/>
          <a:ext cx="8425545" cy="476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159"/>
                <a:gridCol w="1627359"/>
                <a:gridCol w="4716027"/>
              </a:tblGrid>
              <a:tr h="661062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FP7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Horizon 2020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61062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ITN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ITN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Innovative</a:t>
                      </a:r>
                      <a:r>
                        <a:rPr lang="en-GB" sz="2000" baseline="0" dirty="0" smtClean="0"/>
                        <a:t> Training Networks </a:t>
                      </a:r>
                    </a:p>
                    <a:p>
                      <a:pPr algn="ctr"/>
                      <a:r>
                        <a:rPr lang="en-GB" sz="1800" baseline="0" dirty="0" smtClean="0"/>
                        <a:t>(Early Stage Researchers)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anchor="ctr"/>
                </a:tc>
              </a:tr>
              <a:tr h="3688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IEF</a:t>
                      </a:r>
                      <a:endParaRPr lang="en-GB" sz="2000" b="1" dirty="0"/>
                    </a:p>
                  </a:txBody>
                  <a:tcPr marL="84406" marR="84406" anchor="ctr">
                    <a:solidFill>
                      <a:srgbClr val="EAE7E8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IF</a:t>
                      </a:r>
                      <a:endParaRPr lang="en-GB" sz="2000" b="1" dirty="0"/>
                    </a:p>
                  </a:txBody>
                  <a:tcPr marL="84406" marR="84406"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Individual Fellowships</a:t>
                      </a:r>
                    </a:p>
                    <a:p>
                      <a:pPr algn="ctr"/>
                      <a:r>
                        <a:rPr lang="en-GB" sz="1800" dirty="0" smtClean="0"/>
                        <a:t>(Experienced Researchers)</a:t>
                      </a:r>
                      <a:endParaRPr lang="en-GB" sz="1800" b="1" dirty="0"/>
                    </a:p>
                  </a:txBody>
                  <a:tcPr marL="84406" marR="84406" anchor="ctr"/>
                </a:tc>
              </a:tr>
              <a:tr h="3688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IOF</a:t>
                      </a:r>
                      <a:endParaRPr lang="en-GB" sz="2000" b="1" dirty="0"/>
                    </a:p>
                  </a:txBody>
                  <a:tcPr marL="84406" marR="84406" anchor="ctr">
                    <a:solidFill>
                      <a:srgbClr val="EA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688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IIF</a:t>
                      </a:r>
                      <a:endParaRPr lang="en-GB" sz="2000" b="1" dirty="0"/>
                    </a:p>
                  </a:txBody>
                  <a:tcPr marL="84406" marR="84406" anchor="ctr">
                    <a:solidFill>
                      <a:srgbClr val="EA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688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CIG</a:t>
                      </a:r>
                      <a:endParaRPr lang="en-GB" sz="2000" b="1" dirty="0"/>
                    </a:p>
                  </a:txBody>
                  <a:tcPr marL="84406" marR="84406" anchor="ctr">
                    <a:solidFill>
                      <a:srgbClr val="EA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91031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IAPP</a:t>
                      </a:r>
                      <a:endParaRPr lang="en-GB" sz="2000" b="1" dirty="0"/>
                    </a:p>
                  </a:txBody>
                  <a:tcPr marL="84406" marR="84406" anchor="ctr">
                    <a:solidFill>
                      <a:srgbClr val="D3CBC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RISE</a:t>
                      </a:r>
                      <a:endParaRPr lang="en-GB" sz="2000" b="1" dirty="0"/>
                    </a:p>
                  </a:txBody>
                  <a:tcPr marL="84406" marR="84406" anchor="ctr">
                    <a:solidFill>
                      <a:srgbClr val="D3CBC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Research and Innovation</a:t>
                      </a:r>
                      <a:r>
                        <a:rPr lang="en-GB" sz="2000" baseline="0" dirty="0" smtClean="0"/>
                        <a:t> Staff Exchange</a:t>
                      </a:r>
                    </a:p>
                    <a:p>
                      <a:pPr algn="ctr"/>
                      <a:r>
                        <a:rPr lang="en-GB" sz="1800" baseline="0" dirty="0" smtClean="0"/>
                        <a:t>(Exchange of Staff)</a:t>
                      </a:r>
                      <a:endParaRPr lang="en-GB" sz="1800" b="1" dirty="0"/>
                    </a:p>
                  </a:txBody>
                  <a:tcPr marL="84406" marR="84406" anchor="ctr">
                    <a:solidFill>
                      <a:srgbClr val="D3CBCD"/>
                    </a:solidFill>
                  </a:tcPr>
                </a:tc>
              </a:tr>
              <a:tr h="391031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IRSES</a:t>
                      </a:r>
                      <a:endParaRPr lang="en-GB" sz="2000" b="1" dirty="0"/>
                    </a:p>
                  </a:txBody>
                  <a:tcPr marL="84406" marR="84406" anchor="ctr">
                    <a:solidFill>
                      <a:srgbClr val="D3CB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874138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COFUND</a:t>
                      </a:r>
                      <a:endParaRPr lang="en-GB" sz="2000" b="1" dirty="0"/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COFUND</a:t>
                      </a:r>
                      <a:endParaRPr lang="en-GB" sz="2000" b="1" dirty="0"/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 smtClean="0"/>
                        <a:t>Cofunding</a:t>
                      </a:r>
                      <a:r>
                        <a:rPr lang="en-GB" sz="2000" dirty="0" smtClean="0"/>
                        <a:t> or regional, national and international programmes</a:t>
                      </a:r>
                      <a:endParaRPr lang="en-GB" sz="2000" b="1" dirty="0"/>
                    </a:p>
                  </a:txBody>
                  <a:tcPr marL="84406" marR="84406"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7393" y="289153"/>
            <a:ext cx="7211144" cy="1143000"/>
          </a:xfrm>
        </p:spPr>
        <p:txBody>
          <a:bodyPr/>
          <a:lstStyle/>
          <a:p>
            <a:r>
              <a:rPr lang="en-GB" dirty="0" smtClean="0"/>
              <a:t>MSCA – 4 Schemes</a:t>
            </a:r>
            <a:endParaRPr lang="en-GB" dirty="0"/>
          </a:p>
        </p:txBody>
      </p:sp>
      <p:sp>
        <p:nvSpPr>
          <p:cNvPr id="2" name="Right Brace 1"/>
          <p:cNvSpPr/>
          <p:nvPr/>
        </p:nvSpPr>
        <p:spPr>
          <a:xfrm>
            <a:off x="1956082" y="2757714"/>
            <a:ext cx="442127" cy="132080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ight Brace 4"/>
          <p:cNvSpPr/>
          <p:nvPr/>
        </p:nvSpPr>
        <p:spPr>
          <a:xfrm>
            <a:off x="1935986" y="4278049"/>
            <a:ext cx="442127" cy="747513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345704" y="6110514"/>
            <a:ext cx="2920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1"/>
                </a:solidFill>
              </a:rPr>
              <a:t>Also Researchers’ Night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29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2" y="274638"/>
            <a:ext cx="7211144" cy="773874"/>
          </a:xfrm>
        </p:spPr>
        <p:txBody>
          <a:bodyPr/>
          <a:lstStyle/>
          <a:p>
            <a:r>
              <a:rPr lang="en-GB" sz="2800" dirty="0" smtClean="0">
                <a:solidFill>
                  <a:prstClr val="black"/>
                </a:solidFill>
              </a:rPr>
              <a:t>MSCA calls – 2015 timetable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68929"/>
              </p:ext>
            </p:extLst>
          </p:nvPr>
        </p:nvGraphicFramePr>
        <p:xfrm>
          <a:off x="395537" y="1628800"/>
          <a:ext cx="7965651" cy="2632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6223"/>
                <a:gridCol w="2163806"/>
                <a:gridCol w="2273349"/>
                <a:gridCol w="1512273"/>
              </a:tblGrid>
              <a:tr h="5050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Call </a:t>
                      </a: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identifier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Publication date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Deadline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Call budget, €</a:t>
                      </a: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/>
                </a:tc>
              </a:tr>
              <a:tr h="4843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MSCA-ITN-2015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 September 2014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January 2015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370</a:t>
                      </a:r>
                      <a:endParaRPr lang="en-GB" sz="1800" i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305" marR="63305" marT="0" marB="0"/>
                </a:tc>
              </a:tr>
              <a:tr h="4843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MSCA-RISE-2015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 January 2015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April 2015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en-GB" sz="1800" i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305" marR="63305" marT="0" marB="0"/>
                </a:tc>
              </a:tr>
              <a:tr h="4843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MSCA-IF-2015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March 2015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September 2015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213</a:t>
                      </a:r>
                      <a:endParaRPr lang="en-GB" sz="1800" i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305" marR="63305" marT="0" marB="0"/>
                </a:tc>
              </a:tr>
              <a:tr h="4843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MSCA-COFUND-2015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April 2015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 October 2015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en-GB" sz="1800" i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305" marR="63305" marT="0" marB="0"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95536" y="4509120"/>
            <a:ext cx="8748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" panose="020F0502020204030204" pitchFamily="34" charset="0"/>
              </a:rPr>
              <a:t>UKRO portal article with presentations from ITN training event: </a:t>
            </a:r>
            <a:r>
              <a:rPr lang="en-GB" dirty="0" smtClean="0">
                <a:latin typeface="Calibri" panose="020F0502020204030204" pitchFamily="34" charset="0"/>
                <a:hlinkClick r:id="rId3"/>
              </a:rPr>
              <a:t>http</a:t>
            </a:r>
            <a:r>
              <a:rPr lang="en-GB" dirty="0">
                <a:latin typeface="Calibri" panose="020F0502020204030204" pitchFamily="34" charset="0"/>
                <a:hlinkClick r:id="rId3"/>
              </a:rPr>
              <a:t>://</a:t>
            </a:r>
            <a:r>
              <a:rPr lang="en-GB" dirty="0" smtClean="0">
                <a:latin typeface="Calibri" panose="020F0502020204030204" pitchFamily="34" charset="0"/>
                <a:hlinkClick r:id="rId3"/>
              </a:rPr>
              <a:t>www.ukro.ac.uk/subscriber/Pages/141024_ncp_itn.aspx</a:t>
            </a:r>
            <a:endParaRPr lang="en-GB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02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ea typeface="ＭＳ Ｐゴシック" pitchFamily="34" charset="-128"/>
              </a:rPr>
              <a:t>Marie </a:t>
            </a:r>
            <a:r>
              <a:rPr lang="en-GB" altLang="en-US" dirty="0" err="1">
                <a:ea typeface="ＭＳ Ｐゴシック" pitchFamily="34" charset="-128"/>
              </a:rPr>
              <a:t>Skłodowska</a:t>
            </a:r>
            <a:r>
              <a:rPr lang="en-GB" altLang="en-US" dirty="0">
                <a:ea typeface="ＭＳ Ｐゴシック" pitchFamily="34" charset="-128"/>
              </a:rPr>
              <a:t>-Curie Actions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Innovative Training Networks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106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sz="2800" dirty="0"/>
              <a:t>Participants defined as ‘academic’ and ‘non-academic</a:t>
            </a:r>
            <a:r>
              <a:rPr lang="en-US" sz="2800" dirty="0" smtClean="0"/>
              <a:t>’</a:t>
            </a:r>
            <a:endParaRPr lang="en-US" sz="2800" dirty="0"/>
          </a:p>
          <a:p>
            <a:pPr>
              <a:spcAft>
                <a:spcPts val="600"/>
              </a:spcAft>
            </a:pPr>
            <a:r>
              <a:rPr lang="en-US" sz="2800" dirty="0" smtClean="0"/>
              <a:t>Early </a:t>
            </a:r>
            <a:r>
              <a:rPr lang="en-US" sz="2800" dirty="0"/>
              <a:t>stage researchers (ESRs) only </a:t>
            </a:r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ITN scheme </a:t>
            </a:r>
            <a:r>
              <a:rPr lang="en-US" sz="2800" dirty="0" smtClean="0"/>
              <a:t>consists </a:t>
            </a:r>
            <a:r>
              <a:rPr lang="en-US" sz="2800" dirty="0"/>
              <a:t>of 3</a:t>
            </a:r>
            <a:r>
              <a:rPr lang="en-US" sz="2800" dirty="0" smtClean="0"/>
              <a:t> </a:t>
            </a:r>
            <a:r>
              <a:rPr lang="en-US" sz="2800" dirty="0"/>
              <a:t>strands</a:t>
            </a:r>
            <a:r>
              <a:rPr lang="en-US" sz="2800" dirty="0" smtClean="0"/>
              <a:t>:</a:t>
            </a:r>
          </a:p>
          <a:p>
            <a:pPr lvl="1"/>
            <a:r>
              <a:rPr lang="en-US" sz="2800" dirty="0" smtClean="0"/>
              <a:t>European Training </a:t>
            </a:r>
            <a:r>
              <a:rPr lang="en-US" sz="2800" dirty="0"/>
              <a:t>Networks (minimum of three participants</a:t>
            </a:r>
            <a:r>
              <a:rPr lang="en-US" sz="2800" dirty="0" smtClean="0"/>
              <a:t>) </a:t>
            </a:r>
          </a:p>
          <a:p>
            <a:pPr lvl="1"/>
            <a:r>
              <a:rPr lang="en-US" sz="2800" dirty="0" smtClean="0"/>
              <a:t>Joint Doctorates (at least three academic participants who can deliver a doctoral degree) </a:t>
            </a:r>
          </a:p>
          <a:p>
            <a:pPr lvl="1"/>
            <a:r>
              <a:rPr lang="en-US" sz="2800" dirty="0" smtClean="0"/>
              <a:t>European </a:t>
            </a:r>
            <a:r>
              <a:rPr lang="en-US" sz="2800" dirty="0"/>
              <a:t>Industrial Doctorates </a:t>
            </a:r>
            <a:r>
              <a:rPr lang="en-US" sz="2800" dirty="0" smtClean="0"/>
              <a:t>(minimum one </a:t>
            </a:r>
            <a:r>
              <a:rPr lang="en-US" sz="2800" dirty="0"/>
              <a:t>academic </a:t>
            </a:r>
            <a:r>
              <a:rPr lang="en-US" sz="2800" dirty="0" smtClean="0"/>
              <a:t>and </a:t>
            </a:r>
            <a:r>
              <a:rPr lang="en-US" sz="2800" dirty="0"/>
              <a:t>one </a:t>
            </a:r>
            <a:r>
              <a:rPr lang="en-US" sz="2800" dirty="0" smtClean="0"/>
              <a:t>non-academic </a:t>
            </a:r>
            <a:r>
              <a:rPr lang="en-US" sz="2800" dirty="0"/>
              <a:t>participant) </a:t>
            </a:r>
          </a:p>
          <a:p>
            <a:pPr lvl="1"/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Innovative Training Networks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598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200390"/>
              </p:ext>
            </p:extLst>
          </p:nvPr>
        </p:nvGraphicFramePr>
        <p:xfrm>
          <a:off x="457200" y="1196752"/>
          <a:ext cx="8229600" cy="5032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490808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84406" marR="84406" marT="45727" marB="4572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European Training Network (ETN)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European</a:t>
                      </a:r>
                      <a:r>
                        <a:rPr lang="en-GB" sz="1400" baseline="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Industrial Doctorate (EID)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European Joint Doctorate (EJD)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3305" marR="63305" marT="0" marB="0"/>
                </a:tc>
              </a:tr>
              <a:tr h="7362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Beneficiaries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(Level </a:t>
                      </a: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1)</a:t>
                      </a:r>
                    </a:p>
                  </a:txBody>
                  <a:tcPr marL="63305" marR="6330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min 3 in 3 different MS/AC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(6-10 beneficiaries recommended)</a:t>
                      </a: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min</a:t>
                      </a:r>
                      <a:r>
                        <a:rPr lang="en-GB" sz="14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2</a:t>
                      </a:r>
                      <a:r>
                        <a:rPr lang="en-GB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, one academic, one non-academic in 2 </a:t>
                      </a:r>
                      <a:r>
                        <a:rPr lang="en-GB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different MS/AC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min 3 entitled to award doctoral degrees in 3 </a:t>
                      </a:r>
                      <a:r>
                        <a:rPr lang="en-GB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different MS/AC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7362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Partner</a:t>
                      </a:r>
                      <a:r>
                        <a:rPr lang="en-GB" sz="1400" b="1" baseline="0" dirty="0" smtClean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organisations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(Level </a:t>
                      </a: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2)</a:t>
                      </a:r>
                    </a:p>
                  </a:txBody>
                  <a:tcPr marL="63305" marR="6330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Unlimited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(any country/sector)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Unlimited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(any country/sector)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Unlimited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(any country/sector)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370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ESR contracts</a:t>
                      </a:r>
                    </a:p>
                  </a:txBody>
                  <a:tcPr marL="63305" marR="6330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3-36 months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3-</a:t>
                      </a:r>
                      <a:r>
                        <a:rPr lang="en-GB" sz="1400" b="1" u="sng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r>
                        <a:rPr lang="en-GB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months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3-</a:t>
                      </a:r>
                      <a:r>
                        <a:rPr lang="en-GB" sz="1400" b="1" u="sng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r>
                        <a:rPr lang="en-GB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months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19632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Recruitment</a:t>
                      </a:r>
                    </a:p>
                  </a:txBody>
                  <a:tcPr marL="63305" marR="6330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All beneficiaries must recruit</a:t>
                      </a:r>
                      <a:r>
                        <a:rPr lang="en-GB" sz="140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and host at least one ESR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Two options: 100% employment by one beneficiary,</a:t>
                      </a:r>
                      <a:r>
                        <a:rPr lang="en-GB" sz="140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then sent to other beneficiaries/partner organisations; or researcher recruited separately by each beneficiary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Two options: 100% employment by one beneficiary,</a:t>
                      </a:r>
                      <a:r>
                        <a:rPr lang="en-GB" sz="140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then sent to other beneficiaries/partner organisations; or researcher recruited separately by each beneficiary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2" y="-18256"/>
            <a:ext cx="7211144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ea typeface="+mj-ea"/>
                <a:cs typeface="+mj-cs"/>
              </a:rPr>
              <a:t>ITN – 3 modes</a:t>
            </a:r>
            <a:endParaRPr lang="en-GB"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2604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9862449"/>
              </p:ext>
            </p:extLst>
          </p:nvPr>
        </p:nvGraphicFramePr>
        <p:xfrm>
          <a:off x="457200" y="1350097"/>
          <a:ext cx="8229600" cy="4908106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490538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rgbClr val="9C007F"/>
                        </a:buClr>
                        <a:buSzPct val="10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Lucida Sans Unicode" pitchFamily="34" charset="0"/>
                        <a:ea typeface="ＭＳ Ｐゴシック" pitchFamily="34" charset="-128"/>
                      </a:endParaRPr>
                    </a:p>
                  </a:txBody>
                  <a:tcPr marL="84406" marR="84406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rgbClr val="9C007F"/>
                        </a:buClr>
                        <a:buSzPct val="10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European Training Network (ETN)</a:t>
                      </a:r>
                      <a:endParaRPr kumimoji="0" lang="en-GB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marL="63305" marR="6330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rgbClr val="9C007F"/>
                        </a:buClr>
                        <a:buSzPct val="10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European Industrial Doctorate (EID)</a:t>
                      </a:r>
                      <a:endParaRPr kumimoji="0" lang="en-GB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marL="63305" marR="6330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rgbClr val="9C007F"/>
                        </a:buClr>
                        <a:buSzPct val="10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European Joint Doctorate (EJD)</a:t>
                      </a:r>
                      <a:endParaRPr kumimoji="0" lang="en-GB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marL="63305" marR="6330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227138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rgbClr val="9C007F"/>
                        </a:buClr>
                        <a:buSzPct val="10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PhD enrolment</a:t>
                      </a:r>
                    </a:p>
                  </a:txBody>
                  <a:tcPr marL="63305" marR="6330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rgbClr val="9C007F"/>
                        </a:buClr>
                        <a:buSzPct val="10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Typical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3305" marR="6330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CC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rgbClr val="9C007F"/>
                        </a:buClr>
                        <a:buSzPct val="10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Mandatory enrolment in programme provided by beneficiary; joint supervision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3305" marR="6330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CC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rgbClr val="9C007F"/>
                        </a:buClr>
                        <a:buSzPct val="10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Mandatory provision of joint, double or multiple degrees; joint supervision and joint governance structure</a:t>
                      </a:r>
                    </a:p>
                  </a:txBody>
                  <a:tcPr marL="63305" marR="6330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CCD3"/>
                    </a:solidFill>
                  </a:tcPr>
                </a:tc>
              </a:tr>
              <a:tr h="1471613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rgbClr val="9C007F"/>
                        </a:buClr>
                        <a:buSzPct val="10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Other aspects</a:t>
                      </a:r>
                    </a:p>
                  </a:txBody>
                  <a:tcPr marL="63305" marR="6330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rgbClr val="9C007F"/>
                        </a:buClr>
                        <a:buSzPct val="10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Secondments to other beneficiaries/partner organisations </a:t>
                      </a: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≤30%</a:t>
                      </a:r>
                      <a:endParaRPr kumimoji="0" lang="en-GB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3305" marR="6330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8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rgbClr val="9C007F"/>
                        </a:buClr>
                        <a:buSzPct val="10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Min 50%</a:t>
                      </a: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in non-academic sector; secondments to other beneficiaries/partner organisations </a:t>
                      </a: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≤30%</a:t>
                      </a: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(over and above min requirement)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3305" marR="6330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8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rgbClr val="9C007F"/>
                        </a:buClr>
                        <a:buSzPct val="10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Secondments to other beneficiaries/partner organisations </a:t>
                      </a: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≤30%</a:t>
                      </a: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(over and above requirements of joint programme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3305" marR="6330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8EA"/>
                    </a:solidFill>
                  </a:tcPr>
                </a:tc>
              </a:tr>
              <a:tr h="73660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rgbClr val="9C007F"/>
                        </a:buClr>
                        <a:buSzPct val="10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Researcher months per project</a:t>
                      </a:r>
                    </a:p>
                  </a:txBody>
                  <a:tcPr marL="63305" marR="6330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rgbClr val="9C007F"/>
                        </a:buClr>
                        <a:buSzPct val="10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max 540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3305" marR="6330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CC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rgbClr val="9C007F"/>
                        </a:buClr>
                        <a:buSzPct val="10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max 180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(with ≥ 3 beneficiaries: max 540)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3305" marR="6330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CC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rgbClr val="9C007F"/>
                        </a:buClr>
                        <a:buSzPct val="10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max 540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3305" marR="6330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CCD3"/>
                    </a:solidFill>
                  </a:tcPr>
                </a:tc>
              </a:tr>
              <a:tr h="3387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Duration</a:t>
                      </a:r>
                    </a:p>
                  </a:txBody>
                  <a:tcPr marL="63305" marR="6330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48 months</a:t>
                      </a:r>
                    </a:p>
                  </a:txBody>
                  <a:tcPr marL="63305" marR="6330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C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48 months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3305" marR="6330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C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48 months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3305" marR="6330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CCD3"/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ea typeface="+mj-ea"/>
                <a:cs typeface="+mj-cs"/>
              </a:rPr>
              <a:t>ITN – 3 modes (cont.)</a:t>
            </a:r>
            <a:endParaRPr lang="en-GB"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037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ITN – results of 2013 call</a:t>
            </a:r>
          </a:p>
        </p:txBody>
      </p:sp>
      <p:graphicFrame>
        <p:nvGraphicFramePr>
          <p:cNvPr id="4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223403958"/>
              </p:ext>
            </p:extLst>
          </p:nvPr>
        </p:nvGraphicFramePr>
        <p:xfrm>
          <a:off x="431585" y="1077024"/>
          <a:ext cx="5797062" cy="5137148"/>
        </p:xfrm>
        <a:graphic>
          <a:graphicData uri="http://schemas.openxmlformats.org/drawingml/2006/table">
            <a:tbl>
              <a:tblPr/>
              <a:tblGrid>
                <a:gridCol w="1760467"/>
                <a:gridCol w="1290354"/>
                <a:gridCol w="1402842"/>
                <a:gridCol w="1343399"/>
              </a:tblGrid>
              <a:tr h="8839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Evaluated proposals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8" marR="84408" marT="45723" marB="45723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 b="1" dirty="0"/>
                    </a:p>
                  </a:txBody>
                  <a:tcPr marL="91442" marR="91442" marT="45723" marB="45723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Main list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4408" marR="84408" marT="45723" marB="45723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Success Rate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4408" marR="84408" marT="45723" marB="45723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42547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LIF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8" marR="84408" marT="45723" marB="45723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i="0" u="none" strike="noStrike" dirty="0" smtClean="0">
                          <a:effectLst/>
                          <a:latin typeface="Arial"/>
                        </a:rPr>
                        <a:t>299</a:t>
                      </a:r>
                      <a:endParaRPr lang="en-GB" sz="2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i="0" u="none" strike="noStrike" dirty="0" smtClean="0">
                          <a:effectLst/>
                          <a:latin typeface="Arial"/>
                        </a:rPr>
                        <a:t>37</a:t>
                      </a:r>
                      <a:endParaRPr lang="en-GB" sz="2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12.4%</a:t>
                      </a:r>
                    </a:p>
                  </a:txBody>
                  <a:tcPr marL="84408" marR="84408" marT="45723" marB="45723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7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ENG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8" marR="84408" marT="45723" marB="45723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i="0" u="none" strike="noStrike" dirty="0" smtClean="0">
                          <a:effectLst/>
                          <a:latin typeface="Arial"/>
                        </a:rPr>
                        <a:t>259</a:t>
                      </a:r>
                      <a:endParaRPr lang="en-GB" sz="2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i="0" u="none" strike="noStrike" dirty="0" smtClean="0">
                          <a:effectLst/>
                          <a:latin typeface="Arial"/>
                        </a:rPr>
                        <a:t>30</a:t>
                      </a:r>
                      <a:endParaRPr lang="en-GB" sz="2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11.6%</a:t>
                      </a:r>
                    </a:p>
                  </a:txBody>
                  <a:tcPr marL="84408" marR="84408" marT="45723" marB="45723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7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PHY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8" marR="84408" marT="45723" marB="45723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i="0" u="none" strike="noStrike" dirty="0" smtClean="0">
                          <a:effectLst/>
                          <a:latin typeface="Arial"/>
                        </a:rPr>
                        <a:t>103</a:t>
                      </a:r>
                      <a:endParaRPr lang="en-GB" sz="2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i="0" u="none" strike="noStrike" dirty="0" smtClean="0">
                          <a:effectLst/>
                          <a:latin typeface="Arial"/>
                        </a:rPr>
                        <a:t>12</a:t>
                      </a:r>
                      <a:endParaRPr lang="en-GB" sz="2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11.7%</a:t>
                      </a:r>
                    </a:p>
                  </a:txBody>
                  <a:tcPr marL="84408" marR="84408" marT="45723" marB="45723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7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CHE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8" marR="84408" marT="45723" marB="45723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i="0" u="none" strike="noStrike" dirty="0" smtClean="0">
                          <a:effectLst/>
                          <a:latin typeface="Arial"/>
                        </a:rPr>
                        <a:t>137</a:t>
                      </a:r>
                      <a:endParaRPr lang="en-GB" sz="2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i="0" u="none" strike="noStrike" dirty="0" smtClean="0">
                          <a:effectLst/>
                          <a:latin typeface="Arial"/>
                        </a:rPr>
                        <a:t>15</a:t>
                      </a:r>
                      <a:endParaRPr lang="en-GB" sz="2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10.9%</a:t>
                      </a:r>
                    </a:p>
                  </a:txBody>
                  <a:tcPr marL="84408" marR="84408" marT="45723" marB="45723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7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ENV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8" marR="84408" marT="45723" marB="45723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i="0" u="none" strike="noStrike" dirty="0" smtClean="0">
                          <a:effectLst/>
                          <a:latin typeface="Arial"/>
                        </a:rPr>
                        <a:t>116</a:t>
                      </a:r>
                      <a:endParaRPr lang="en-GB" sz="2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i="0" u="none" strike="noStrike" dirty="0"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12.1%</a:t>
                      </a:r>
                    </a:p>
                  </a:txBody>
                  <a:tcPr marL="84408" marR="84408" marT="45723" marB="45723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SOC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8" marR="84408" marT="45723" marB="45723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i="0" u="none" strike="noStrike" dirty="0" smtClean="0">
                          <a:effectLst/>
                          <a:latin typeface="Arial"/>
                        </a:rPr>
                        <a:t>80</a:t>
                      </a:r>
                      <a:endParaRPr lang="en-GB" sz="2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i="0" u="none" strike="noStrike" dirty="0" smtClean="0">
                          <a:effectLst/>
                          <a:latin typeface="Arial"/>
                        </a:rPr>
                        <a:t>9</a:t>
                      </a:r>
                      <a:endParaRPr lang="en-GB" sz="2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11.3%</a:t>
                      </a:r>
                    </a:p>
                  </a:txBody>
                  <a:tcPr marL="84408" marR="84408" marT="45723" marB="45723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7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MAT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8" marR="84408" marT="45723" marB="45723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i="0" u="none" strike="noStrike" dirty="0"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i="0" u="none" strike="noStrike" dirty="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11.1%</a:t>
                      </a:r>
                    </a:p>
                  </a:txBody>
                  <a:tcPr marL="84408" marR="84408" marT="45723" marB="45723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7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ECO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8" marR="84408" marT="45723" marB="45723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i="0" u="none" strike="noStrike" dirty="0" smtClean="0">
                          <a:effectLst/>
                          <a:latin typeface="Arial"/>
                        </a:rPr>
                        <a:t>17</a:t>
                      </a:r>
                      <a:endParaRPr lang="en-GB" sz="2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en-GB" sz="2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11.8%</a:t>
                      </a:r>
                    </a:p>
                  </a:txBody>
                  <a:tcPr marL="84408" marR="84408" marT="45723" marB="45723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7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EID</a:t>
                      </a:r>
                    </a:p>
                  </a:txBody>
                  <a:tcPr marL="84408" marR="84408" marT="45723" marB="45723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i="0" u="none" strike="noStrike" dirty="0" smtClean="0">
                          <a:effectLst/>
                          <a:latin typeface="Arial"/>
                        </a:rPr>
                        <a:t>145</a:t>
                      </a:r>
                      <a:endParaRPr lang="en-GB" sz="2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i="0" u="none" strike="noStrike" dirty="0" smtClean="0">
                          <a:effectLst/>
                          <a:latin typeface="Arial"/>
                        </a:rPr>
                        <a:t>30</a:t>
                      </a:r>
                      <a:endParaRPr lang="en-GB" sz="2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20.7%</a:t>
                      </a:r>
                    </a:p>
                  </a:txBody>
                  <a:tcPr marL="84408" marR="84408" marT="45723" marB="45723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7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TOTAL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8" marR="84408" marT="45723" marB="45723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1,165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12.9%</a:t>
                      </a:r>
                    </a:p>
                  </a:txBody>
                  <a:tcPr marL="84408" marR="84408" marT="45723" marB="45723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6264344" y="2545712"/>
            <a:ext cx="2778369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UK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co-ordinators </a:t>
            </a: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submitted 255 </a:t>
            </a:r>
            <a:r>
              <a:rPr lang="en-GB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 </a:t>
            </a: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successful (14.9% success </a:t>
            </a:r>
            <a:r>
              <a:rPr lang="en-GB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 </a:t>
            </a: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participated in 1325 applications </a:t>
            </a:r>
            <a:endParaRPr lang="en-GB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182 </a:t>
            </a: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successful (13.7% success rate)</a:t>
            </a:r>
          </a:p>
        </p:txBody>
      </p:sp>
    </p:spTree>
    <p:extLst>
      <p:ext uri="{BB962C8B-B14F-4D97-AF65-F5344CB8AC3E}">
        <p14:creationId xmlns:p14="http://schemas.microsoft.com/office/powerpoint/2010/main" val="24066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206" y="257175"/>
            <a:ext cx="7070386" cy="685800"/>
          </a:xfrm>
        </p:spPr>
        <p:txBody>
          <a:bodyPr>
            <a:normAutofit fontScale="90000"/>
          </a:bodyPr>
          <a:lstStyle/>
          <a:p>
            <a:r>
              <a:rPr lang="en-GB" dirty="0"/>
              <a:t>ITN – </a:t>
            </a:r>
            <a:r>
              <a:rPr lang="en-GB" dirty="0" smtClean="0"/>
              <a:t>indicative results </a:t>
            </a:r>
            <a:r>
              <a:rPr lang="en-GB" dirty="0"/>
              <a:t>of </a:t>
            </a:r>
            <a:r>
              <a:rPr lang="en-GB" dirty="0" smtClean="0"/>
              <a:t>2014 call</a:t>
            </a:r>
            <a:endParaRPr lang="en-GB" dirty="0"/>
          </a:p>
        </p:txBody>
      </p:sp>
      <p:graphicFrame>
        <p:nvGraphicFramePr>
          <p:cNvPr id="4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009718061"/>
              </p:ext>
            </p:extLst>
          </p:nvPr>
        </p:nvGraphicFramePr>
        <p:xfrm>
          <a:off x="1286066" y="1106310"/>
          <a:ext cx="6435533" cy="5402062"/>
        </p:xfrm>
        <a:graphic>
          <a:graphicData uri="http://schemas.openxmlformats.org/drawingml/2006/table">
            <a:tbl>
              <a:tblPr/>
              <a:tblGrid>
                <a:gridCol w="1936638"/>
                <a:gridCol w="1543225"/>
                <a:gridCol w="1477835"/>
                <a:gridCol w="1477835"/>
              </a:tblGrid>
              <a:tr h="7385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Evaluated proposals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8" marR="84408" marT="45723" marB="45723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Retain List Threshold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4408" marR="84408" marT="45723" marB="45723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Reserve List Threshold</a:t>
                      </a:r>
                    </a:p>
                  </a:txBody>
                  <a:tcPr marL="84408" marR="84408" marT="45723" marB="45723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Success Rate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4408" marR="84408" marT="45723" marB="45723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38870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LIF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8" marR="84408" marT="45723" marB="45723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93.2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9.2%</a:t>
                      </a:r>
                    </a:p>
                  </a:txBody>
                  <a:tcPr marL="8792" marR="8792" marT="9525" marB="9525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70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ENG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8" marR="84408" marT="45723" marB="45723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92.6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9.6%</a:t>
                      </a:r>
                    </a:p>
                  </a:txBody>
                  <a:tcPr marL="8792" marR="8792" marT="9525" marB="9525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70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PHY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8" marR="84408" marT="45723" marB="45723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93.8</a:t>
                      </a:r>
                      <a:endParaRPr kumimoji="0" lang="en-GB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92.4</a:t>
                      </a:r>
                    </a:p>
                  </a:txBody>
                  <a:tcPr marL="84408" marR="84408" marT="45723" marB="45723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8.8%</a:t>
                      </a:r>
                    </a:p>
                  </a:txBody>
                  <a:tcPr marL="84408" marR="84408" marT="45723" marB="45723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70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CHE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8" marR="84408" marT="45723" marB="45723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91.6</a:t>
                      </a:r>
                      <a:endParaRPr kumimoji="0" lang="en-GB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91</a:t>
                      </a:r>
                    </a:p>
                  </a:txBody>
                  <a:tcPr marL="84408" marR="84408" marT="45723" marB="45723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10.3%</a:t>
                      </a:r>
                    </a:p>
                  </a:txBody>
                  <a:tcPr marL="84408" marR="84408" marT="45723" marB="45723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70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ENV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8" marR="84408" marT="45723" marB="45723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90.6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9.5%</a:t>
                      </a:r>
                    </a:p>
                  </a:txBody>
                  <a:tcPr marL="8792" marR="8792" marT="9525" marB="9525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25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SOC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8" marR="84408" marT="45723" marB="45723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94.8</a:t>
                      </a:r>
                      <a:endParaRPr kumimoji="0" lang="en-GB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93.2</a:t>
                      </a:r>
                    </a:p>
                  </a:txBody>
                  <a:tcPr marL="84408" marR="84408" marT="45723" marB="45723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9.2%</a:t>
                      </a:r>
                    </a:p>
                  </a:txBody>
                  <a:tcPr marL="84408" marR="84408" marT="45723" marB="45723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70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MAT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8" marR="84408" marT="45723" marB="45723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90</a:t>
                      </a:r>
                      <a:endParaRPr kumimoji="0" lang="en-GB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87.4</a:t>
                      </a:r>
                    </a:p>
                  </a:txBody>
                  <a:tcPr marL="84408" marR="84408" marT="45723" marB="45723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6.3%</a:t>
                      </a:r>
                    </a:p>
                  </a:txBody>
                  <a:tcPr marL="84408" marR="84408" marT="45723" marB="45723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70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ECO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8" marR="84408" marT="45723" marB="45723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 smtClean="0">
                          <a:effectLst/>
                          <a:latin typeface="Arial"/>
                        </a:rPr>
                        <a:t>95</a:t>
                      </a:r>
                      <a:endParaRPr lang="en-GB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84.2</a:t>
                      </a:r>
                    </a:p>
                  </a:txBody>
                  <a:tcPr marL="84408" marR="84408" marT="45723" marB="45723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9.1%</a:t>
                      </a:r>
                    </a:p>
                  </a:txBody>
                  <a:tcPr marL="84408" marR="84408" marT="45723" marB="45723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70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EID</a:t>
                      </a:r>
                    </a:p>
                  </a:txBody>
                  <a:tcPr marL="84408" marR="84408" marT="45723" marB="45723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 smtClean="0">
                          <a:effectLst/>
                          <a:latin typeface="Arial"/>
                        </a:rPr>
                        <a:t>87</a:t>
                      </a:r>
                      <a:endParaRPr lang="en-GB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86</a:t>
                      </a:r>
                    </a:p>
                  </a:txBody>
                  <a:tcPr marL="84408" marR="84408" marT="45723" marB="45723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18.8%</a:t>
                      </a:r>
                    </a:p>
                  </a:txBody>
                  <a:tcPr marL="84408" marR="84408" marT="45723" marB="45723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70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EJD</a:t>
                      </a:r>
                    </a:p>
                  </a:txBody>
                  <a:tcPr marL="84408" marR="84408" marT="45723" marB="45723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 smtClean="0">
                          <a:effectLst/>
                          <a:latin typeface="Arial"/>
                        </a:rPr>
                        <a:t>85.2</a:t>
                      </a:r>
                      <a:endParaRPr lang="en-GB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83.8</a:t>
                      </a:r>
                    </a:p>
                  </a:txBody>
                  <a:tcPr marL="84408" marR="84408" marT="45723" marB="45723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15.4%</a:t>
                      </a:r>
                    </a:p>
                  </a:txBody>
                  <a:tcPr marL="84408" marR="84408" marT="45723" marB="45723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70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Average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8" marR="84408" marT="45723" marB="45723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8" marR="84408" marT="45723" marB="45723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10.62%</a:t>
                      </a:r>
                    </a:p>
                  </a:txBody>
                  <a:tcPr marL="84408" marR="84408" marT="45723" marB="45723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380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Innovative Training Networks – initial information from 2014 call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MSCA - Statistics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417910"/>
              </p:ext>
            </p:extLst>
          </p:nvPr>
        </p:nvGraphicFramePr>
        <p:xfrm>
          <a:off x="457200" y="3018366"/>
          <a:ext cx="8299940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0544"/>
                <a:gridCol w="1509432"/>
                <a:gridCol w="1659988"/>
                <a:gridCol w="1367084"/>
                <a:gridCol w="1952892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Implementation mode</a:t>
                      </a:r>
                      <a:endParaRPr lang="en-GB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No. of proposals</a:t>
                      </a:r>
                      <a:r>
                        <a:rPr lang="en-GB" sz="14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submitted</a:t>
                      </a:r>
                      <a:endParaRPr lang="en-GB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No.</a:t>
                      </a:r>
                      <a:r>
                        <a:rPr lang="en-GB" sz="14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of ineligible/</a:t>
                      </a:r>
                    </a:p>
                    <a:p>
                      <a:r>
                        <a:rPr lang="en-GB" sz="14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inadmissible proposals</a:t>
                      </a:r>
                      <a:endParaRPr lang="en-GB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Above threshold</a:t>
                      </a:r>
                      <a:endParaRPr lang="en-GB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Budget request above threshold</a:t>
                      </a:r>
                      <a:endParaRPr lang="en-GB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4406" marR="8440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ETN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1,003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834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€2.884,728,716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EID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€95,492,560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EJD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€116,502,293 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593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1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GB" dirty="0"/>
              <a:t>UK National Contact Point </a:t>
            </a:r>
            <a:r>
              <a:rPr lang="en-GB" dirty="0" smtClean="0"/>
              <a:t>for EC H2020 Research Infrastructures Programme</a:t>
            </a:r>
          </a:p>
          <a:p>
            <a:pPr marL="603504" lvl="2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GB" dirty="0" smtClean="0"/>
              <a:t>Support to Peter Fletcher as the UK lead on the Programme Committee and ERIC Committee</a:t>
            </a:r>
          </a:p>
          <a:p>
            <a:pPr marL="603504" lvl="2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GB" dirty="0" smtClean="0"/>
              <a:t>Answer queries from the UK research community across all RCUK remits</a:t>
            </a:r>
          </a:p>
          <a:p>
            <a:pPr marL="603504" lvl="2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GB" dirty="0" smtClean="0"/>
              <a:t>Hold national information sessions</a:t>
            </a:r>
          </a:p>
          <a:p>
            <a:pPr marL="603504" lvl="2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GB" dirty="0" smtClean="0"/>
              <a:t>Attend Programme Management Committee meetings and collect/collate feedback from UK community</a:t>
            </a:r>
          </a:p>
          <a:p>
            <a:pPr marL="603504" lvl="2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GB" dirty="0" smtClean="0"/>
              <a:t>Maintain RI Webpage on the Horizon 2020 UK Website</a:t>
            </a:r>
          </a:p>
          <a:p>
            <a:pPr marL="603504" lvl="2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GB" dirty="0" smtClean="0"/>
              <a:t>Maintain UK mailing list</a:t>
            </a:r>
          </a:p>
          <a:p>
            <a:pPr marL="603504" lvl="2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Katie Lambert: </a:t>
            </a:r>
            <a:r>
              <a:rPr lang="en-GB" dirty="0" smtClean="0"/>
              <a:t>Roles </a:t>
            </a:r>
            <a:r>
              <a:rPr lang="en-GB" dirty="0" err="1" smtClean="0"/>
              <a:t>Cont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615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ea typeface="ＭＳ Ｐゴシック" pitchFamily="34" charset="-128"/>
              </a:rPr>
              <a:t>Marie </a:t>
            </a:r>
            <a:r>
              <a:rPr lang="en-GB" altLang="en-US" dirty="0" err="1">
                <a:ea typeface="ＭＳ Ｐゴシック" pitchFamily="34" charset="-128"/>
              </a:rPr>
              <a:t>Skłodowska</a:t>
            </a:r>
            <a:r>
              <a:rPr lang="en-GB" altLang="en-US" dirty="0">
                <a:ea typeface="ＭＳ Ｐゴシック" pitchFamily="34" charset="-128"/>
              </a:rPr>
              <a:t>-Curie Actions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Research and Innovation Staff Exchange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433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“</a:t>
            </a:r>
            <a:r>
              <a:rPr lang="en-GB" sz="2000" i="1" dirty="0" smtClean="0"/>
              <a:t>Aim to promote </a:t>
            </a:r>
            <a:r>
              <a:rPr lang="en-GB" sz="2000" b="1" i="1" dirty="0" smtClean="0"/>
              <a:t>international and </a:t>
            </a:r>
            <a:r>
              <a:rPr lang="en-GB" sz="2000" b="1" i="1" dirty="0" err="1" smtClean="0"/>
              <a:t>intersectoral</a:t>
            </a:r>
            <a:r>
              <a:rPr lang="en-GB" sz="2000" b="1" i="1" dirty="0" smtClean="0"/>
              <a:t> collaboration </a:t>
            </a:r>
            <a:r>
              <a:rPr lang="en-GB" sz="2000" i="1" dirty="0" smtClean="0"/>
              <a:t>through research and innovation staff exchanges, and sharing of knowledge and ideas from research to market</a:t>
            </a:r>
            <a:r>
              <a:rPr lang="en-GB" sz="2000" dirty="0" smtClean="0"/>
              <a:t>”</a:t>
            </a:r>
          </a:p>
          <a:p>
            <a:pPr lvl="0"/>
            <a:r>
              <a:rPr lang="en-GB" sz="2000" dirty="0"/>
              <a:t>Should involve institutions from the academic and non-academic sectors based in MS/AC and/or third countries</a:t>
            </a:r>
          </a:p>
          <a:p>
            <a:endParaRPr lang="en-GB" sz="2000" dirty="0" smtClean="0"/>
          </a:p>
          <a:p>
            <a:r>
              <a:rPr lang="en-GB" sz="2000" dirty="0" smtClean="0"/>
              <a:t>Activities of the programme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 and Innovation Staff Exchange</a:t>
            </a:r>
          </a:p>
        </p:txBody>
      </p:sp>
      <p:sp>
        <p:nvSpPr>
          <p:cNvPr id="4" name="Oval 3"/>
          <p:cNvSpPr/>
          <p:nvPr/>
        </p:nvSpPr>
        <p:spPr>
          <a:xfrm>
            <a:off x="736873" y="4020454"/>
            <a:ext cx="2116853" cy="105954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Networking</a:t>
            </a:r>
            <a:endParaRPr lang="en-GB" sz="2000" b="1" dirty="0">
              <a:ln w="18415" cmpd="sng">
                <a:noFill/>
                <a:prstDash val="solid"/>
              </a:ln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795299" y="5152573"/>
            <a:ext cx="2116853" cy="105954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skills acquisition</a:t>
            </a:r>
            <a:endParaRPr lang="en-GB" sz="1600" b="1" dirty="0">
              <a:ln w="18415" cmpd="sng">
                <a:noFill/>
                <a:prstDash val="solid"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262359" y="4020454"/>
            <a:ext cx="2116853" cy="105954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Workshops</a:t>
            </a:r>
            <a:endParaRPr lang="en-GB" sz="1600" b="1" dirty="0">
              <a:ln w="18415" cmpd="sng">
                <a:noFill/>
                <a:prstDash val="solid"/>
              </a:ln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655734" y="5152576"/>
            <a:ext cx="2116853" cy="105954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Conferences</a:t>
            </a:r>
            <a:endParaRPr lang="en-GB" sz="1600" b="1" dirty="0">
              <a:ln w="18415" cmpd="sng">
                <a:noFill/>
                <a:prstDash val="solid"/>
              </a:ln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027148" y="4542928"/>
            <a:ext cx="2116853" cy="105954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 development of staff</a:t>
            </a:r>
            <a:endParaRPr lang="en-GB" sz="1600" b="1" dirty="0">
              <a:ln w="18415" cmpd="sng">
                <a:noFill/>
                <a:prstDash val="solid"/>
              </a:ln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556863" y="3542251"/>
            <a:ext cx="1954018" cy="105954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Joint research and innovation</a:t>
            </a:r>
            <a:endParaRPr lang="en-GB" sz="1600" b="1" dirty="0">
              <a:ln w="18415" cmpd="sng">
                <a:noFill/>
                <a:prstDash val="solid"/>
              </a:ln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62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and Innovation Staff Exchange</a:t>
            </a:r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5047329"/>
              </p:ext>
            </p:extLst>
          </p:nvPr>
        </p:nvGraphicFramePr>
        <p:xfrm>
          <a:off x="683568" y="1484784"/>
          <a:ext cx="7743930" cy="4702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431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Number of proposals submitted: </a:t>
            </a:r>
            <a:r>
              <a:rPr lang="en-GB" b="1" dirty="0"/>
              <a:t>203</a:t>
            </a:r>
          </a:p>
          <a:p>
            <a:r>
              <a:rPr lang="en-GB" dirty="0"/>
              <a:t>Number of ineligible proposals: </a:t>
            </a:r>
            <a:r>
              <a:rPr lang="en-GB" b="1" dirty="0"/>
              <a:t>3</a:t>
            </a:r>
          </a:p>
          <a:p>
            <a:r>
              <a:rPr lang="en-GB" dirty="0"/>
              <a:t>Number of proposals receiving an </a:t>
            </a:r>
            <a:r>
              <a:rPr lang="en-GB" dirty="0" smtClean="0"/>
              <a:t>evaluation score </a:t>
            </a:r>
            <a:r>
              <a:rPr lang="en-GB" dirty="0"/>
              <a:t>above the applicable threshold: </a:t>
            </a:r>
            <a:r>
              <a:rPr lang="en-GB" b="1" dirty="0"/>
              <a:t>111</a:t>
            </a:r>
          </a:p>
          <a:p>
            <a:r>
              <a:rPr lang="en-GB" dirty="0"/>
              <a:t>Total budget requested from these </a:t>
            </a:r>
            <a:r>
              <a:rPr lang="en-GB" dirty="0" smtClean="0"/>
              <a:t>above-threshold</a:t>
            </a:r>
            <a:r>
              <a:rPr lang="en-GB" dirty="0"/>
              <a:t> </a:t>
            </a:r>
            <a:r>
              <a:rPr lang="en-GB" dirty="0" smtClean="0"/>
              <a:t>proposals</a:t>
            </a:r>
            <a:r>
              <a:rPr lang="en-GB" dirty="0"/>
              <a:t>: </a:t>
            </a:r>
            <a:r>
              <a:rPr lang="en-GB" b="1" dirty="0"/>
              <a:t>EUR 98.217 </a:t>
            </a:r>
            <a:r>
              <a:rPr lang="en-GB" b="1" dirty="0" smtClean="0"/>
              <a:t>million</a:t>
            </a:r>
          </a:p>
          <a:p>
            <a:r>
              <a:rPr lang="fr-FR" dirty="0"/>
              <a:t>Total budget </a:t>
            </a:r>
            <a:r>
              <a:rPr lang="fr-FR" dirty="0" smtClean="0"/>
              <a:t>in </a:t>
            </a:r>
            <a:r>
              <a:rPr lang="fr-FR" dirty="0" err="1" smtClean="0"/>
              <a:t>Work</a:t>
            </a:r>
            <a:r>
              <a:rPr lang="fr-FR" dirty="0" smtClean="0"/>
              <a:t> Programme EUR </a:t>
            </a:r>
            <a:r>
              <a:rPr lang="fr-FR" dirty="0"/>
              <a:t>70 million</a:t>
            </a:r>
            <a:endParaRPr lang="en-GB" b="1" dirty="0" smtClean="0"/>
          </a:p>
          <a:p>
            <a:r>
              <a:rPr lang="en-GB" dirty="0" smtClean="0"/>
              <a:t>Final results mid-October.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2014 RISE call information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32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3875464"/>
              </p:ext>
            </p:extLst>
          </p:nvPr>
        </p:nvGraphicFramePr>
        <p:xfrm>
          <a:off x="457200" y="1481138"/>
          <a:ext cx="822960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0464"/>
                <a:gridCol w="2880320"/>
                <a:gridCol w="2520280"/>
                <a:gridCol w="17385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Panel</a:t>
                      </a:r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'Retained' list threshold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en-GB" sz="20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Reserve </a:t>
                      </a: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list threshold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en-GB" sz="20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Success </a:t>
                      </a: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rate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en-GB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82.6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76.2</a:t>
                      </a:r>
                      <a:endParaRPr lang="en-GB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50.0%</a:t>
                      </a:r>
                      <a:endParaRPr lang="en-GB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en-GB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70.6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  <a:endParaRPr lang="en-GB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33.3%</a:t>
                      </a:r>
                      <a:endParaRPr lang="en-GB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en-GB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78.6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75.6</a:t>
                      </a:r>
                      <a:endParaRPr lang="en-GB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40.7%</a:t>
                      </a:r>
                      <a:endParaRPr lang="en-GB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en-GB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ENV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78.4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75.8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45.8%</a:t>
                      </a:r>
                      <a:endParaRPr lang="en-GB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LIF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78.2</a:t>
                      </a:r>
                      <a:endParaRPr lang="en-GB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76.4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45.5%</a:t>
                      </a:r>
                      <a:endParaRPr lang="en-GB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76.4</a:t>
                      </a:r>
                      <a:endParaRPr lang="en-GB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25.0%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en-GB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PHY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81.4</a:t>
                      </a:r>
                      <a:endParaRPr lang="en-GB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  <a:endParaRPr lang="en-GB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32.0%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en-GB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77.2</a:t>
                      </a:r>
                      <a:endParaRPr lang="en-GB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75.2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47.6%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RISE </a:t>
            </a:r>
            <a:r>
              <a:rPr lang="en-GB" dirty="0"/>
              <a:t>– indicative results of 2014 call</a:t>
            </a:r>
          </a:p>
        </p:txBody>
      </p:sp>
    </p:spTree>
    <p:extLst>
      <p:ext uri="{BB962C8B-B14F-4D97-AF65-F5344CB8AC3E}">
        <p14:creationId xmlns:p14="http://schemas.microsoft.com/office/powerpoint/2010/main" val="311965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ea typeface="ＭＳ Ｐゴシック" pitchFamily="34" charset="-128"/>
              </a:rPr>
              <a:t>Marie </a:t>
            </a:r>
            <a:r>
              <a:rPr lang="en-GB" altLang="en-US" dirty="0" err="1">
                <a:ea typeface="ＭＳ Ｐゴシック" pitchFamily="34" charset="-128"/>
              </a:rPr>
              <a:t>Skłodowska</a:t>
            </a:r>
            <a:r>
              <a:rPr lang="en-GB" altLang="en-US" dirty="0">
                <a:ea typeface="ＭＳ Ｐゴシック" pitchFamily="34" charset="-128"/>
              </a:rPr>
              <a:t>-Curie Actions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Evaluation and Funding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773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Proposals are allocated to one of 8 evaluation panels: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Evaluation procedure</a:t>
            </a:r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81107968"/>
              </p:ext>
            </p:extLst>
          </p:nvPr>
        </p:nvGraphicFramePr>
        <p:xfrm>
          <a:off x="281354" y="1988841"/>
          <a:ext cx="8862646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794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656130"/>
            <a:ext cx="8229600" cy="3351162"/>
          </a:xfrm>
        </p:spPr>
        <p:txBody>
          <a:bodyPr>
            <a:normAutofit fontScale="77500" lnSpcReduction="20000"/>
          </a:bodyPr>
          <a:lstStyle/>
          <a:p>
            <a:endParaRPr lang="en-GB" dirty="0" smtClean="0"/>
          </a:p>
          <a:p>
            <a:pPr>
              <a:spcAft>
                <a:spcPts val="600"/>
              </a:spcAft>
            </a:pPr>
            <a:r>
              <a:rPr lang="en-GB" dirty="0" smtClean="0"/>
              <a:t>Evaluation scores awarded for each criteria from 0 to 5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Each award criterion has a weighting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Total score is subject to a threshold of 70%</a:t>
            </a:r>
          </a:p>
          <a:p>
            <a:pPr>
              <a:spcBef>
                <a:spcPts val="1200"/>
              </a:spcBef>
              <a:defRPr/>
            </a:pPr>
            <a:r>
              <a:rPr lang="en-GB" sz="2800" dirty="0"/>
              <a:t>Proposals ranked</a:t>
            </a:r>
          </a:p>
          <a:p>
            <a:pPr>
              <a:spcBef>
                <a:spcPts val="1200"/>
              </a:spcBef>
              <a:defRPr/>
            </a:pPr>
            <a:r>
              <a:rPr lang="en-GB" sz="2800" dirty="0"/>
              <a:t>Proposals funded in ranking order</a:t>
            </a:r>
          </a:p>
          <a:p>
            <a:pPr>
              <a:spcBef>
                <a:spcPts val="1200"/>
              </a:spcBef>
              <a:defRPr/>
            </a:pPr>
            <a:r>
              <a:rPr lang="en-GB" sz="2800" dirty="0"/>
              <a:t>Evaluation summary reports provided</a:t>
            </a:r>
          </a:p>
          <a:p>
            <a:pPr>
              <a:spcBef>
                <a:spcPts val="1200"/>
              </a:spcBef>
              <a:defRPr/>
            </a:pPr>
            <a:r>
              <a:rPr lang="en-GB" sz="2800" dirty="0"/>
              <a:t>No restrictions on re-application</a:t>
            </a:r>
          </a:p>
          <a:p>
            <a:pPr>
              <a:spcAft>
                <a:spcPts val="600"/>
              </a:spcAft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Award Criteria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629695" y="1509501"/>
            <a:ext cx="2498692" cy="11466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Excellence</a:t>
            </a:r>
          </a:p>
          <a:p>
            <a:pPr algn="ctr"/>
            <a:r>
              <a:rPr lang="en-GB" sz="2000" dirty="0" smtClean="0"/>
              <a:t>(50%)</a:t>
            </a:r>
            <a:endParaRPr lang="en-GB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3302507" y="1502248"/>
            <a:ext cx="2498692" cy="11466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Impact</a:t>
            </a:r>
          </a:p>
          <a:p>
            <a:pPr algn="ctr"/>
            <a:r>
              <a:rPr lang="en-GB" sz="2000" dirty="0" smtClean="0"/>
              <a:t>(30%)</a:t>
            </a:r>
            <a:endParaRPr lang="en-GB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5982116" y="1509501"/>
            <a:ext cx="2622332" cy="11466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Implementation</a:t>
            </a:r>
          </a:p>
          <a:p>
            <a:pPr algn="ctr"/>
            <a:r>
              <a:rPr lang="en-GB" sz="2000" dirty="0" smtClean="0"/>
              <a:t>(20%)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47833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Bef>
                <a:spcPts val="600"/>
              </a:spcBef>
            </a:pPr>
            <a:r>
              <a:rPr lang="en-GB" dirty="0" smtClean="0">
                <a:solidFill>
                  <a:schemeClr val="accent2"/>
                </a:solidFill>
              </a:rPr>
              <a:t>Excellence</a:t>
            </a:r>
          </a:p>
          <a:p>
            <a:pPr lvl="1">
              <a:spcBef>
                <a:spcPts val="600"/>
              </a:spcBef>
            </a:pPr>
            <a:r>
              <a:rPr lang="en-GB" dirty="0" smtClean="0"/>
              <a:t>Quality, innovative aspects and credibility of the research programme	</a:t>
            </a:r>
          </a:p>
          <a:p>
            <a:pPr lvl="1">
              <a:spcBef>
                <a:spcPts val="600"/>
              </a:spcBef>
            </a:pPr>
            <a:r>
              <a:rPr lang="en-GB" dirty="0" smtClean="0"/>
              <a:t>Quality and innovative aspects of the training programme </a:t>
            </a:r>
          </a:p>
          <a:p>
            <a:pPr lvl="1">
              <a:spcBef>
                <a:spcPts val="600"/>
              </a:spcBef>
            </a:pPr>
            <a:r>
              <a:rPr lang="en-GB" dirty="0" smtClean="0"/>
              <a:t>Quality of supervision</a:t>
            </a:r>
          </a:p>
          <a:p>
            <a:pPr lvl="1">
              <a:spcBef>
                <a:spcPts val="600"/>
              </a:spcBef>
            </a:pPr>
            <a:r>
              <a:rPr lang="en-GB" dirty="0" smtClean="0"/>
              <a:t>Quality of the proposed interaction between participating organisations</a:t>
            </a:r>
          </a:p>
          <a:p>
            <a:pPr>
              <a:spcBef>
                <a:spcPts val="600"/>
              </a:spcBef>
            </a:pPr>
            <a:r>
              <a:rPr lang="en-GB" dirty="0" smtClean="0">
                <a:solidFill>
                  <a:schemeClr val="accent2"/>
                </a:solidFill>
              </a:rPr>
              <a:t>Impact</a:t>
            </a:r>
          </a:p>
          <a:p>
            <a:pPr lvl="1">
              <a:spcBef>
                <a:spcPts val="600"/>
              </a:spcBef>
            </a:pPr>
            <a:r>
              <a:rPr lang="en-GB" dirty="0" smtClean="0"/>
              <a:t>Enhancing research and innovation related human resources, skills and working conditions to realise the potential of individuals and provide new career perspectives</a:t>
            </a:r>
          </a:p>
          <a:p>
            <a:pPr lvl="1">
              <a:spcBef>
                <a:spcPts val="600"/>
              </a:spcBef>
            </a:pPr>
            <a:r>
              <a:rPr lang="en-GB" dirty="0" smtClean="0"/>
              <a:t>Contribution to structuring doctoral/ESR training at the European level and to strengthening European innovation capacity</a:t>
            </a:r>
          </a:p>
          <a:p>
            <a:pPr lvl="1">
              <a:spcBef>
                <a:spcPts val="600"/>
              </a:spcBef>
            </a:pPr>
            <a:r>
              <a:rPr lang="en-GB" dirty="0" smtClean="0"/>
              <a:t>Effectiveness of proposed measures for communication and dissemination of results</a:t>
            </a:r>
          </a:p>
          <a:p>
            <a:pPr>
              <a:spcBef>
                <a:spcPts val="600"/>
              </a:spcBef>
            </a:pPr>
            <a:r>
              <a:rPr lang="en-GB" dirty="0" smtClean="0">
                <a:solidFill>
                  <a:schemeClr val="accent2"/>
                </a:solidFill>
              </a:rPr>
              <a:t>Implementation</a:t>
            </a:r>
          </a:p>
          <a:p>
            <a:pPr lvl="1">
              <a:spcBef>
                <a:spcPts val="600"/>
              </a:spcBef>
            </a:pPr>
            <a:r>
              <a:rPr lang="en-GB" dirty="0" smtClean="0"/>
              <a:t>Overall coherence and effectiveness of the work plan, including appropriateness of the allocation of tasks and resources</a:t>
            </a:r>
          </a:p>
          <a:p>
            <a:pPr lvl="1">
              <a:spcBef>
                <a:spcPts val="600"/>
              </a:spcBef>
            </a:pPr>
            <a:r>
              <a:rPr lang="en-GB" dirty="0" smtClean="0"/>
              <a:t>Appropriateness of the management structures and procedures including quality management and risk management</a:t>
            </a:r>
          </a:p>
          <a:p>
            <a:pPr lvl="1">
              <a:spcBef>
                <a:spcPts val="600"/>
              </a:spcBef>
            </a:pPr>
            <a:r>
              <a:rPr lang="en-GB" dirty="0" smtClean="0"/>
              <a:t>Appropriateness of infrastructure and operational capacity of participating organisations</a:t>
            </a:r>
          </a:p>
          <a:p>
            <a:pPr lvl="1">
              <a:spcBef>
                <a:spcPts val="600"/>
              </a:spcBef>
            </a:pPr>
            <a:r>
              <a:rPr lang="en-GB" dirty="0" smtClean="0"/>
              <a:t>Competences, experience and complementarity of participating organisations and their commitment to the programme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ITN evaluation criteria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679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82547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1200"/>
              </a:spcBef>
            </a:pPr>
            <a:r>
              <a:rPr lang="en-GB" dirty="0" smtClean="0">
                <a:solidFill>
                  <a:schemeClr val="accent2"/>
                </a:solidFill>
              </a:rPr>
              <a:t>Excellence</a:t>
            </a:r>
          </a:p>
          <a:p>
            <a:pPr lvl="1">
              <a:spcBef>
                <a:spcPts val="1200"/>
              </a:spcBef>
            </a:pPr>
            <a:r>
              <a:rPr lang="en-GB" dirty="0" smtClean="0"/>
              <a:t>Quality, innovative aspects and credibility of the research</a:t>
            </a:r>
          </a:p>
          <a:p>
            <a:pPr lvl="1">
              <a:spcBef>
                <a:spcPts val="1200"/>
              </a:spcBef>
            </a:pPr>
            <a:r>
              <a:rPr lang="en-GB" dirty="0" smtClean="0"/>
              <a:t>Clarity and quality of  knowledge sharing among the participants </a:t>
            </a:r>
          </a:p>
          <a:p>
            <a:pPr lvl="1">
              <a:spcBef>
                <a:spcPts val="1200"/>
              </a:spcBef>
            </a:pPr>
            <a:r>
              <a:rPr lang="en-GB" dirty="0" smtClean="0"/>
              <a:t>Quality of the interaction between the participating organisations</a:t>
            </a:r>
          </a:p>
          <a:p>
            <a:pPr>
              <a:spcBef>
                <a:spcPts val="1200"/>
              </a:spcBef>
            </a:pPr>
            <a:r>
              <a:rPr lang="en-GB" dirty="0" smtClean="0">
                <a:solidFill>
                  <a:schemeClr val="accent2"/>
                </a:solidFill>
              </a:rPr>
              <a:t>Impact</a:t>
            </a:r>
          </a:p>
          <a:p>
            <a:pPr lvl="1">
              <a:spcBef>
                <a:spcPts val="1200"/>
              </a:spcBef>
            </a:pPr>
            <a:r>
              <a:rPr lang="en-GB" dirty="0" smtClean="0"/>
              <a:t>Enhancing research and innovation related human resources, skills and working conditions to realise the potential of individuals and to provide new career perspectives</a:t>
            </a:r>
          </a:p>
          <a:p>
            <a:pPr lvl="1">
              <a:spcBef>
                <a:spcPts val="1200"/>
              </a:spcBef>
            </a:pPr>
            <a:r>
              <a:rPr lang="en-GB" dirty="0" smtClean="0"/>
              <a:t>To develop new and lasting research collaborations, to achieve transfer of knowledge </a:t>
            </a:r>
          </a:p>
          <a:p>
            <a:pPr lvl="1">
              <a:spcBef>
                <a:spcPts val="1200"/>
              </a:spcBef>
            </a:pPr>
            <a:r>
              <a:rPr lang="en-GB" dirty="0" smtClean="0"/>
              <a:t>Effectiveness of proposed measures for communication and results dissemination</a:t>
            </a:r>
          </a:p>
          <a:p>
            <a:pPr>
              <a:spcBef>
                <a:spcPts val="1200"/>
              </a:spcBef>
            </a:pPr>
            <a:r>
              <a:rPr lang="en-GB" dirty="0" smtClean="0">
                <a:solidFill>
                  <a:schemeClr val="accent2"/>
                </a:solidFill>
              </a:rPr>
              <a:t>Implementation</a:t>
            </a:r>
          </a:p>
          <a:p>
            <a:pPr lvl="1">
              <a:spcBef>
                <a:spcPts val="1200"/>
              </a:spcBef>
            </a:pPr>
            <a:r>
              <a:rPr lang="en-GB" dirty="0" smtClean="0"/>
              <a:t>Overall coherence and effectiveness of work plan</a:t>
            </a:r>
          </a:p>
          <a:p>
            <a:pPr lvl="1">
              <a:spcBef>
                <a:spcPts val="1200"/>
              </a:spcBef>
            </a:pPr>
            <a:r>
              <a:rPr lang="en-GB" dirty="0" smtClean="0"/>
              <a:t>Appropriateness of management structures and procedures</a:t>
            </a:r>
          </a:p>
          <a:p>
            <a:pPr lvl="1">
              <a:spcBef>
                <a:spcPts val="1200"/>
              </a:spcBef>
            </a:pPr>
            <a:r>
              <a:rPr lang="en-GB" dirty="0" smtClean="0"/>
              <a:t>Appropriateness of the institutional environment</a:t>
            </a:r>
          </a:p>
          <a:p>
            <a:pPr lvl="1">
              <a:spcBef>
                <a:spcPts val="1200"/>
              </a:spcBef>
            </a:pPr>
            <a:r>
              <a:rPr lang="en-GB" dirty="0" smtClean="0"/>
              <a:t>Competences, experiences and complementarity of participating organisations and institutional commitment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1" y="274638"/>
            <a:ext cx="7211144" cy="778098"/>
          </a:xfrm>
        </p:spPr>
        <p:txBody>
          <a:bodyPr/>
          <a:lstStyle/>
          <a:p>
            <a:r>
              <a:rPr lang="en-GB" dirty="0" smtClean="0"/>
              <a:t>RISE evaluation criteria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872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Consultation with stakeholder community, e.g. through:</a:t>
            </a:r>
          </a:p>
          <a:p>
            <a:pPr lvl="1">
              <a:spcBef>
                <a:spcPts val="400"/>
              </a:spcBef>
              <a:spcAft>
                <a:spcPts val="600"/>
              </a:spcAft>
            </a:pPr>
            <a:r>
              <a:rPr lang="en-GB" dirty="0"/>
              <a:t>Expert Advisory Groups</a:t>
            </a:r>
          </a:p>
          <a:p>
            <a:pPr lvl="1">
              <a:spcBef>
                <a:spcPts val="400"/>
              </a:spcBef>
              <a:spcAft>
                <a:spcPts val="600"/>
              </a:spcAft>
            </a:pPr>
            <a:r>
              <a:rPr lang="en-GB" dirty="0"/>
              <a:t>ETPs, EIPs, JPIs, </a:t>
            </a:r>
            <a:r>
              <a:rPr lang="en-GB" dirty="0" err="1"/>
              <a:t>cPPPs</a:t>
            </a:r>
            <a:r>
              <a:rPr lang="en-GB" dirty="0"/>
              <a:t>, </a:t>
            </a:r>
            <a:r>
              <a:rPr lang="en-GB" dirty="0" err="1"/>
              <a:t>etc</a:t>
            </a:r>
            <a:r>
              <a:rPr lang="en-GB" dirty="0"/>
              <a:t> </a:t>
            </a:r>
            <a:endParaRPr lang="en-GB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b="1" dirty="0" smtClean="0"/>
              <a:t>Second half 2014</a:t>
            </a:r>
            <a:r>
              <a:rPr lang="en-GB" dirty="0" smtClean="0"/>
              <a:t>: Exchange with Member States</a:t>
            </a:r>
            <a:endParaRPr lang="en-GB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b="1" dirty="0" smtClean="0"/>
              <a:t>First half 2015</a:t>
            </a:r>
            <a:r>
              <a:rPr lang="en-GB" dirty="0" smtClean="0"/>
              <a:t>: </a:t>
            </a:r>
            <a:r>
              <a:rPr lang="en-GB" dirty="0"/>
              <a:t>Development of content of 2016-2017 Work </a:t>
            </a:r>
            <a:r>
              <a:rPr lang="en-GB" dirty="0" smtClean="0"/>
              <a:t>Programmes - includes </a:t>
            </a:r>
            <a:r>
              <a:rPr lang="en-GB" dirty="0"/>
              <a:t>advisory groups' input into the content followed by exchanges with the member states through the configurations of the programme </a:t>
            </a:r>
            <a:r>
              <a:rPr lang="en-GB" dirty="0" smtClean="0"/>
              <a:t>committee</a:t>
            </a:r>
            <a:endParaRPr lang="en-GB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b="1" dirty="0" smtClean="0"/>
              <a:t>Not earlier than summer 2015</a:t>
            </a:r>
            <a:r>
              <a:rPr lang="en-GB" dirty="0" smtClean="0"/>
              <a:t>: </a:t>
            </a:r>
            <a:r>
              <a:rPr lang="en-GB" dirty="0"/>
              <a:t>The formal opinion will then be expected at the beginning of the summer 2015 leading to the adoption of the 2016-2017 Work Programmes in the third quarter of </a:t>
            </a:r>
            <a:r>
              <a:rPr lang="en-GB" dirty="0" smtClean="0"/>
              <a:t>2015 and publication of calls for proposals</a:t>
            </a:r>
          </a:p>
          <a:p>
            <a:endParaRPr lang="en-GB" dirty="0" smtClean="0"/>
          </a:p>
          <a:p>
            <a:pPr marL="109728" indent="0">
              <a:buNone/>
            </a:pPr>
            <a:r>
              <a:rPr lang="en-GB" dirty="0" smtClean="0"/>
              <a:t>(Subject to change)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Towards Work Programme 2016-2017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655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792162"/>
              </p:ext>
            </p:extLst>
          </p:nvPr>
        </p:nvGraphicFramePr>
        <p:xfrm>
          <a:off x="147373" y="1350512"/>
          <a:ext cx="8869349" cy="331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4451"/>
                <a:gridCol w="1594338"/>
                <a:gridCol w="899886"/>
                <a:gridCol w="882023"/>
                <a:gridCol w="1612201"/>
                <a:gridCol w="1478225"/>
                <a:gridCol w="1478225"/>
              </a:tblGrid>
              <a:tr h="37084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84406" marR="84406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Researcher unit cost [person/month]</a:t>
                      </a:r>
                      <a:endParaRPr lang="en-GB" sz="1400" dirty="0"/>
                    </a:p>
                  </a:txBody>
                  <a:tcPr marL="84406" marR="84406"/>
                </a:tc>
                <a:tc h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Institutional unit cost</a:t>
                      </a:r>
                      <a:r>
                        <a:rPr lang="en-GB" sz="1400" baseline="0" dirty="0" smtClean="0"/>
                        <a:t> [person/month]</a:t>
                      </a:r>
                      <a:endParaRPr lang="en-GB" sz="1400" dirty="0"/>
                    </a:p>
                  </a:txBody>
                  <a:tcPr marL="84406" marR="84406"/>
                </a:tc>
                <a:tc h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Scheme</a:t>
                      </a:r>
                      <a:endParaRPr lang="en-GB" sz="14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Living allowance*</a:t>
                      </a:r>
                      <a:endParaRPr lang="en-GB" sz="1400" dirty="0"/>
                    </a:p>
                  </a:txBody>
                  <a:tcPr marL="84406" marR="84406"/>
                </a:tc>
                <a:tc gridSpan="2">
                  <a:txBody>
                    <a:bodyPr/>
                    <a:lstStyle/>
                    <a:p>
                      <a:r>
                        <a:rPr lang="en-GB" sz="1400" dirty="0" smtClean="0"/>
                        <a:t>Mobility allowance</a:t>
                      </a:r>
                      <a:endParaRPr lang="en-GB" sz="1400" dirty="0"/>
                    </a:p>
                  </a:txBody>
                  <a:tcPr marL="84406" marR="84406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Family allowance</a:t>
                      </a:r>
                      <a:endParaRPr lang="en-GB" sz="14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Research,</a:t>
                      </a:r>
                      <a:r>
                        <a:rPr lang="en-GB" sz="1400" baseline="0" dirty="0" smtClean="0"/>
                        <a:t> training and networking costs</a:t>
                      </a:r>
                      <a:endParaRPr lang="en-GB" sz="14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Management and overheads</a:t>
                      </a:r>
                      <a:endParaRPr lang="en-GB" sz="1400" dirty="0"/>
                    </a:p>
                  </a:txBody>
                  <a:tcPr marL="84406" marR="8440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ITN</a:t>
                      </a:r>
                      <a:endParaRPr lang="en-GB" sz="14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3110</a:t>
                      </a:r>
                      <a:endParaRPr lang="en-GB" sz="1400" dirty="0"/>
                    </a:p>
                  </a:txBody>
                  <a:tcPr marL="84406" marR="84406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600</a:t>
                      </a:r>
                      <a:endParaRPr lang="en-GB" sz="1400" dirty="0"/>
                    </a:p>
                  </a:txBody>
                  <a:tcPr marL="84406" marR="84406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500</a:t>
                      </a:r>
                      <a:endParaRPr lang="en-GB" sz="14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1800</a:t>
                      </a:r>
                      <a:endParaRPr lang="en-GB" sz="14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1200</a:t>
                      </a:r>
                      <a:endParaRPr lang="en-GB" sz="1400" dirty="0"/>
                    </a:p>
                  </a:txBody>
                  <a:tcPr marL="84406" marR="8440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IF</a:t>
                      </a:r>
                      <a:endParaRPr lang="en-GB" sz="14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4650</a:t>
                      </a:r>
                      <a:endParaRPr lang="en-GB" sz="1400" dirty="0"/>
                    </a:p>
                  </a:txBody>
                  <a:tcPr marL="84406" marR="84406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600</a:t>
                      </a:r>
                      <a:endParaRPr lang="en-GB" sz="1400" dirty="0"/>
                    </a:p>
                  </a:txBody>
                  <a:tcPr marL="84406" marR="84406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500</a:t>
                      </a:r>
                      <a:endParaRPr lang="en-GB" sz="14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800</a:t>
                      </a:r>
                      <a:endParaRPr lang="en-GB" sz="14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650</a:t>
                      </a:r>
                      <a:endParaRPr lang="en-GB" sz="1400" dirty="0"/>
                    </a:p>
                  </a:txBody>
                  <a:tcPr marL="84406" marR="8440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RISE</a:t>
                      </a:r>
                      <a:endParaRPr lang="en-GB" sz="1400" dirty="0"/>
                    </a:p>
                  </a:txBody>
                  <a:tcPr marL="84406" marR="84406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2000</a:t>
                      </a:r>
                      <a:endParaRPr lang="en-GB" sz="1400" dirty="0"/>
                    </a:p>
                  </a:txBody>
                  <a:tcPr marL="84406" marR="84406"/>
                </a:tc>
                <a:tc h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1800</a:t>
                      </a:r>
                      <a:endParaRPr lang="en-GB" sz="14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700</a:t>
                      </a:r>
                      <a:endParaRPr lang="en-GB" sz="1400" dirty="0"/>
                    </a:p>
                  </a:txBody>
                  <a:tcPr marL="84406" marR="84406"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GB" sz="1400" dirty="0" smtClean="0"/>
                        <a:t>COFUND</a:t>
                      </a:r>
                      <a:endParaRPr lang="en-GB" sz="1400" dirty="0"/>
                    </a:p>
                  </a:txBody>
                  <a:tcPr marL="84406" marR="84406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ESRs</a:t>
                      </a:r>
                      <a:endParaRPr lang="en-GB" sz="1400" dirty="0"/>
                    </a:p>
                  </a:txBody>
                  <a:tcPr marL="84406" marR="84406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3710</a:t>
                      </a:r>
                      <a:endParaRPr lang="en-GB" sz="1400" dirty="0"/>
                    </a:p>
                  </a:txBody>
                  <a:tcPr marL="84406" marR="84406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650</a:t>
                      </a:r>
                      <a:endParaRPr lang="en-GB" sz="1400" dirty="0"/>
                    </a:p>
                  </a:txBody>
                  <a:tcPr marL="84406" marR="84406" anchor="ctr"/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ERs</a:t>
                      </a:r>
                      <a:endParaRPr lang="en-GB" sz="1400" dirty="0"/>
                    </a:p>
                  </a:txBody>
                  <a:tcPr marL="84406" marR="84406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5250</a:t>
                      </a:r>
                      <a:endParaRPr lang="en-GB" sz="1400" dirty="0"/>
                    </a:p>
                  </a:txBody>
                  <a:tcPr marL="84406" marR="84406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Commission contributions</a:t>
            </a:r>
            <a:endParaRPr lang="en-GB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63415" y="4725144"/>
            <a:ext cx="8229600" cy="956581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2"/>
              </a:buClr>
              <a:buFont typeface="Arial" pitchFamily="34" charset="0"/>
              <a:buChar char="•"/>
              <a:defRPr kumimoji="0" sz="2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SzPct val="100000"/>
              <a:buFont typeface="Wingdings" pitchFamily="2" charset="2"/>
              <a:buChar char="§"/>
              <a:defRPr kumimoji="0"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auto"/>
            <a:r>
              <a:rPr lang="en-GB" sz="1600" dirty="0" smtClean="0"/>
              <a:t>* </a:t>
            </a:r>
            <a:r>
              <a:rPr lang="en-GB" sz="1600" dirty="0"/>
              <a:t>A correction co-efficient will apply to these </a:t>
            </a:r>
            <a:r>
              <a:rPr lang="en-GB" sz="1600" dirty="0" smtClean="0"/>
              <a:t>costs (see MSCA Work Programme table 4)</a:t>
            </a:r>
            <a:endParaRPr lang="en-GB" sz="1600" dirty="0"/>
          </a:p>
          <a:p>
            <a:pPr fontAlgn="auto"/>
            <a:r>
              <a:rPr lang="en-GB" sz="1600" dirty="0"/>
              <a:t>For COFUND: </a:t>
            </a:r>
            <a:r>
              <a:rPr lang="en-GB" sz="1600" dirty="0" smtClean="0"/>
              <a:t>Unit costs are subject to a co-funding rate of 50% as established in the grant agreement. Unit costs are reduced by 50% in case researchers are recruited under fixed-amount fellowships.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9196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516059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en-GB" sz="3000" dirty="0" smtClean="0"/>
              <a:t>UKRO Subscriber factsheet on Marie Curie Actions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600" dirty="0" smtClean="0">
                <a:hlinkClick r:id="rId3"/>
              </a:rPr>
              <a:t>www.ukro.ac.uk/subscriber/funding/excellent_science/Documents/140717_factsheet_msca.pdf</a:t>
            </a:r>
            <a:r>
              <a:rPr lang="en-GB" sz="2600" dirty="0" smtClean="0"/>
              <a:t> </a:t>
            </a:r>
            <a:endParaRPr lang="en-GB" dirty="0" smtClean="0"/>
          </a:p>
          <a:p>
            <a:pPr>
              <a:spcAft>
                <a:spcPts val="600"/>
              </a:spcAft>
            </a:pPr>
            <a:r>
              <a:rPr lang="en-GB" sz="3000" dirty="0" smtClean="0"/>
              <a:t>Commission’s Marie Curie Actions websites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US" sz="2600" dirty="0" smtClean="0">
                <a:hlinkClick r:id="rId4"/>
              </a:rPr>
              <a:t>ec.europa.eu/research/</a:t>
            </a:r>
            <a:r>
              <a:rPr lang="en-US" sz="2600" dirty="0" err="1" smtClean="0">
                <a:hlinkClick r:id="rId4"/>
              </a:rPr>
              <a:t>mariecurieactions</a:t>
            </a:r>
            <a:r>
              <a:rPr lang="en-US" sz="2600" dirty="0"/>
              <a:t> and </a:t>
            </a:r>
            <a:r>
              <a:rPr lang="en-US" sz="2600" dirty="0" smtClean="0">
                <a:hlinkClick r:id="rId5"/>
              </a:rPr>
              <a:t>ec.europa.eu/</a:t>
            </a:r>
            <a:r>
              <a:rPr lang="en-US" sz="2600" dirty="0" err="1" smtClean="0">
                <a:hlinkClick r:id="rId5"/>
              </a:rPr>
              <a:t>programmes</a:t>
            </a:r>
            <a:r>
              <a:rPr lang="en-US" sz="2600" dirty="0" smtClean="0">
                <a:hlinkClick r:id="rId5"/>
              </a:rPr>
              <a:t>/horizon2020/en/h2020-section/</a:t>
            </a:r>
            <a:r>
              <a:rPr lang="en-US" sz="2600" dirty="0" err="1" smtClean="0">
                <a:hlinkClick r:id="rId5"/>
              </a:rPr>
              <a:t>marie</a:t>
            </a:r>
            <a:r>
              <a:rPr lang="en-US" sz="2600" dirty="0" smtClean="0">
                <a:hlinkClick r:id="rId5"/>
              </a:rPr>
              <a:t>-</a:t>
            </a:r>
            <a:r>
              <a:rPr lang="en-US" sz="2600" dirty="0" err="1" smtClean="0">
                <a:hlinkClick r:id="rId5"/>
              </a:rPr>
              <a:t>sklodowska</a:t>
            </a:r>
            <a:r>
              <a:rPr lang="en-US" sz="2600" dirty="0" smtClean="0">
                <a:hlinkClick r:id="rId5"/>
              </a:rPr>
              <a:t>-curie-actions</a:t>
            </a:r>
            <a:r>
              <a:rPr lang="en-US" sz="2600" dirty="0" smtClean="0"/>
              <a:t> </a:t>
            </a:r>
            <a:endParaRPr lang="en-US" sz="2600" dirty="0"/>
          </a:p>
          <a:p>
            <a:pPr>
              <a:spcAft>
                <a:spcPts val="600"/>
              </a:spcAft>
            </a:pPr>
            <a:r>
              <a:rPr lang="en-US" sz="3100" dirty="0" smtClean="0"/>
              <a:t>Participant </a:t>
            </a:r>
            <a:r>
              <a:rPr lang="en-US" sz="3100" dirty="0"/>
              <a:t>Portal </a:t>
            </a:r>
            <a:r>
              <a:rPr lang="en-US" sz="2600" dirty="0">
                <a:hlinkClick r:id="rId6"/>
              </a:rPr>
              <a:t>http://</a:t>
            </a:r>
            <a:r>
              <a:rPr lang="en-US" sz="2600" dirty="0" smtClean="0">
                <a:hlinkClick r:id="rId6"/>
              </a:rPr>
              <a:t>ec.europa.eu/research/participants/portal/desktop/en/home.html</a:t>
            </a:r>
            <a:r>
              <a:rPr lang="en-US" sz="2600" dirty="0" smtClean="0"/>
              <a:t> </a:t>
            </a:r>
          </a:p>
          <a:p>
            <a:pPr>
              <a:spcAft>
                <a:spcPts val="600"/>
              </a:spcAft>
            </a:pPr>
            <a:r>
              <a:rPr lang="en-US" sz="3100" dirty="0" smtClean="0"/>
              <a:t>UK NCP Helpdesk</a:t>
            </a:r>
          </a:p>
          <a:p>
            <a:pPr>
              <a:buNone/>
            </a:pPr>
            <a:r>
              <a:rPr lang="en-GB" sz="2800" dirty="0" smtClean="0"/>
              <a:t>	Email</a:t>
            </a:r>
            <a:r>
              <a:rPr lang="en-GB" sz="2800" dirty="0"/>
              <a:t>: </a:t>
            </a:r>
            <a:r>
              <a:rPr lang="en-GB" sz="2800" dirty="0">
                <a:hlinkClick r:id="rId7"/>
              </a:rPr>
              <a:t>mariecurie-uk@bbsrc.ac.uk</a:t>
            </a:r>
          </a:p>
          <a:p>
            <a:pPr>
              <a:buNone/>
            </a:pPr>
            <a:r>
              <a:rPr lang="en-GB" sz="2800" dirty="0" smtClean="0"/>
              <a:t>	Phone</a:t>
            </a:r>
            <a:r>
              <a:rPr lang="en-GB" sz="2800" dirty="0"/>
              <a:t>: + 32 2 230 </a:t>
            </a:r>
            <a:r>
              <a:rPr lang="en-GB" sz="2800" dirty="0" smtClean="0"/>
              <a:t>0318</a:t>
            </a:r>
          </a:p>
          <a:p>
            <a:pPr>
              <a:buNone/>
            </a:pPr>
            <a:r>
              <a:rPr lang="en-GB" sz="2800" dirty="0" smtClean="0"/>
              <a:t>	Website: </a:t>
            </a:r>
            <a:r>
              <a:rPr lang="en-US" sz="2600" dirty="0" smtClean="0">
                <a:hlinkClick r:id="rId8"/>
              </a:rPr>
              <a:t>www.ukro.ac.uk/mariecurie</a:t>
            </a:r>
            <a:r>
              <a:rPr lang="en-US" sz="2600" dirty="0" smtClean="0"/>
              <a:t> </a:t>
            </a:r>
            <a:endParaRPr lang="en-US" sz="2600" dirty="0"/>
          </a:p>
          <a:p>
            <a:endParaRPr lang="en-US" sz="2600" dirty="0"/>
          </a:p>
          <a:p>
            <a:endParaRPr lang="en-US" sz="2000" dirty="0" smtClean="0"/>
          </a:p>
          <a:p>
            <a:pPr>
              <a:buFontTx/>
              <a:buNone/>
            </a:pPr>
            <a:endParaRPr lang="en-US" sz="2000" dirty="0" smtClean="0"/>
          </a:p>
          <a:p>
            <a:endParaRPr lang="en-GB" dirty="0" smtClean="0"/>
          </a:p>
          <a:p>
            <a:endParaRPr lang="en-US" dirty="0" smtClean="0"/>
          </a:p>
        </p:txBody>
      </p:sp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nl-BE" dirty="0" smtClean="0"/>
              <a:t>Useful Links</a:t>
            </a:r>
          </a:p>
        </p:txBody>
      </p:sp>
    </p:spTree>
    <p:extLst>
      <p:ext uri="{BB962C8B-B14F-4D97-AF65-F5344CB8AC3E}">
        <p14:creationId xmlns:p14="http://schemas.microsoft.com/office/powerpoint/2010/main" val="47859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Horizon 2020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European Research Council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1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2400" dirty="0" smtClean="0"/>
              <a:t>ERC calls since 2007: a few statistics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178519" y="1124744"/>
            <a:ext cx="797608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2"/>
              </a:buClr>
              <a:buFont typeface="Arial" charset="0"/>
              <a:buChar char="•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rgbClr val="FFC697"/>
              </a:buClr>
              <a:buSzPct val="100000"/>
              <a:buFont typeface="Wingdings" pitchFamily="2" charset="2"/>
              <a:buChar char="§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SzTx/>
              <a:buFont typeface="Arial" charset="0"/>
              <a:buChar char="•"/>
            </a:pPr>
            <a:r>
              <a:rPr lang="en-GB" altLang="en-US" sz="2000" dirty="0">
                <a:latin typeface="Calibri" panose="020F0502020204030204" pitchFamily="34" charset="0"/>
              </a:rPr>
              <a:t>The UK was the most successful country in applying to the ERC in FP7:</a:t>
            </a:r>
          </a:p>
          <a:p>
            <a:pPr eaLnBrk="1" hangingPunct="1">
              <a:spcBef>
                <a:spcPct val="20000"/>
              </a:spcBef>
              <a:buClrTx/>
              <a:buSzTx/>
              <a:buFont typeface="Arial" charset="0"/>
              <a:buChar char="•"/>
            </a:pPr>
            <a:endParaRPr lang="en-GB" altLang="en-US" sz="20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14164255"/>
              </p:ext>
            </p:extLst>
          </p:nvPr>
        </p:nvGraphicFramePr>
        <p:xfrm>
          <a:off x="467544" y="1386384"/>
          <a:ext cx="5328592" cy="4922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557" name="Rectangle 7"/>
          <p:cNvSpPr>
            <a:spLocks noChangeArrowheads="1"/>
          </p:cNvSpPr>
          <p:nvPr/>
        </p:nvSpPr>
        <p:spPr bwMode="auto">
          <a:xfrm>
            <a:off x="5940152" y="1844824"/>
            <a:ext cx="3096344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2"/>
              </a:buClr>
              <a:buFont typeface="Arial" charset="0"/>
              <a:buChar char="•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rgbClr val="FFC697"/>
              </a:buClr>
              <a:buSzPct val="100000"/>
              <a:buFont typeface="Wingdings" pitchFamily="2" charset="2"/>
              <a:buChar char="§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SzTx/>
              <a:buFont typeface="Arial" charset="0"/>
              <a:buChar char="•"/>
            </a:pPr>
            <a:r>
              <a:rPr lang="en-GB" altLang="en-US" sz="2000" dirty="0" smtClean="0">
                <a:latin typeface="Calibri" panose="020F0502020204030204" pitchFamily="34" charset="0"/>
              </a:rPr>
              <a:t>See </a:t>
            </a:r>
            <a:r>
              <a:rPr lang="en-GB" altLang="en-US" sz="2000" dirty="0">
                <a:latin typeface="Calibri" panose="020F0502020204030204" pitchFamily="34" charset="0"/>
              </a:rPr>
              <a:t>here for the details of funded projects: </a:t>
            </a:r>
            <a:r>
              <a:rPr lang="en-GB" altLang="en-US" sz="2000" dirty="0">
                <a:latin typeface="Calibri" panose="020F0502020204030204" pitchFamily="34" charset="0"/>
                <a:hlinkClick r:id="rId8"/>
              </a:rPr>
              <a:t>http://erc.europa.eu/erc-funded-projects</a:t>
            </a:r>
            <a:r>
              <a:rPr lang="en-GB" altLang="en-US" sz="2000" dirty="0">
                <a:latin typeface="Calibri" panose="020F0502020204030204" pitchFamily="34" charset="0"/>
              </a:rPr>
              <a:t>   </a:t>
            </a:r>
            <a:endParaRPr lang="en-GB" altLang="en-US" sz="2000" dirty="0" smtClean="0"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  <a:buClrTx/>
              <a:buSzTx/>
              <a:buFont typeface="Arial" charset="0"/>
              <a:buChar char="•"/>
            </a:pPr>
            <a:r>
              <a:rPr lang="en-GB" altLang="en-US" sz="2000" dirty="0" smtClean="0">
                <a:latin typeface="Calibri" panose="020F0502020204030204" pitchFamily="34" charset="0"/>
              </a:rPr>
              <a:t>And here for more statistics: </a:t>
            </a:r>
            <a:r>
              <a:rPr lang="en-GB" altLang="en-US" sz="2000" dirty="0">
                <a:latin typeface="Calibri" pitchFamily="34" charset="0"/>
                <a:hlinkClick r:id="rId9"/>
              </a:rPr>
              <a:t>http://erc.europa.eu/statistics-0</a:t>
            </a:r>
            <a:r>
              <a:rPr lang="en-GB" altLang="en-US" sz="2000" dirty="0">
                <a:latin typeface="Calibri" pitchFamily="34" charset="0"/>
              </a:rPr>
              <a:t> </a:t>
            </a:r>
          </a:p>
          <a:p>
            <a:pPr eaLnBrk="1" hangingPunct="1">
              <a:spcBef>
                <a:spcPct val="20000"/>
              </a:spcBef>
              <a:buClrTx/>
              <a:buSzTx/>
              <a:buFont typeface="Arial" charset="0"/>
              <a:buChar char="•"/>
            </a:pPr>
            <a:r>
              <a:rPr lang="en-GB" altLang="en-US" sz="2000" dirty="0">
                <a:latin typeface="Calibri" pitchFamily="34" charset="0"/>
              </a:rPr>
              <a:t>And also </a:t>
            </a:r>
            <a:r>
              <a:rPr lang="en-GB" altLang="en-US" sz="2000" dirty="0">
                <a:latin typeface="Calibri" panose="020F0502020204030204" pitchFamily="34" charset="0"/>
                <a:hlinkClick r:id="rId10"/>
              </a:rPr>
              <a:t>http://</a:t>
            </a:r>
            <a:r>
              <a:rPr lang="en-GB" altLang="en-US" sz="2000" dirty="0" smtClean="0">
                <a:latin typeface="Calibri" panose="020F0502020204030204" pitchFamily="34" charset="0"/>
                <a:hlinkClick r:id="rId10"/>
              </a:rPr>
              <a:t>www.ukro.ac.uk/subscriber/Pages/140827_erc_stats.aspx</a:t>
            </a:r>
            <a:r>
              <a:rPr lang="en-GB" altLang="en-US" sz="2000" dirty="0" smtClean="0">
                <a:latin typeface="Calibri" panose="020F0502020204030204" pitchFamily="34" charset="0"/>
              </a:rPr>
              <a:t> </a:t>
            </a:r>
            <a:endParaRPr lang="en-GB" alt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92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ERC in H2020 – Calls 2015</a:t>
            </a:r>
            <a:endParaRPr lang="en-GB" sz="2800" dirty="0"/>
          </a:p>
        </p:txBody>
      </p:sp>
      <p:sp>
        <p:nvSpPr>
          <p:cNvPr id="7" name="Rectangle 6"/>
          <p:cNvSpPr/>
          <p:nvPr/>
        </p:nvSpPr>
        <p:spPr>
          <a:xfrm>
            <a:off x="415331" y="305118"/>
            <a:ext cx="85745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b="1" dirty="0" smtClean="0"/>
          </a:p>
          <a:p>
            <a:endParaRPr lang="en-GB" sz="2400" b="1" dirty="0"/>
          </a:p>
          <a:p>
            <a:pPr marL="392113" lvl="1" indent="0">
              <a:buNone/>
            </a:pPr>
            <a:endParaRPr lang="en-GB" dirty="0"/>
          </a:p>
          <a:p>
            <a:pPr marL="342900" indent="-342900">
              <a:buFont typeface="Arial" pitchFamily="34" charset="0"/>
              <a:buChar char="•"/>
            </a:pPr>
            <a:endParaRPr lang="en-GB" sz="2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1643691"/>
              </p:ext>
            </p:extLst>
          </p:nvPr>
        </p:nvGraphicFramePr>
        <p:xfrm>
          <a:off x="415336" y="1579293"/>
          <a:ext cx="8258225" cy="27138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1645"/>
                <a:gridCol w="1651645"/>
                <a:gridCol w="1651645"/>
                <a:gridCol w="1651645"/>
                <a:gridCol w="1651645"/>
              </a:tblGrid>
              <a:tr h="502867"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latin typeface="Calibri" panose="020F0502020204030204" pitchFamily="34" charset="0"/>
                        </a:rPr>
                        <a:t>2015 Calls</a:t>
                      </a: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r>
                        <a:rPr lang="en-GB" sz="2000" b="1" dirty="0" err="1" smtClean="0">
                          <a:latin typeface="Calibri" panose="020F0502020204030204" pitchFamily="34" charset="0"/>
                        </a:rPr>
                        <a:t>StG</a:t>
                      </a:r>
                      <a:endParaRPr lang="en-GB" sz="2000" b="1" dirty="0" smtClean="0">
                        <a:latin typeface="Calibri" panose="020F0502020204030204" pitchFamily="34" charset="0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r>
                        <a:rPr lang="en-GB" sz="2000" b="1" dirty="0" err="1" smtClean="0">
                          <a:latin typeface="Calibri" panose="020F0502020204030204" pitchFamily="34" charset="0"/>
                        </a:rPr>
                        <a:t>CoG</a:t>
                      </a:r>
                      <a:endParaRPr lang="en-GB" sz="2000" b="1" dirty="0">
                        <a:latin typeface="Calibri" panose="020F0502020204030204" pitchFamily="34" charset="0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r>
                        <a:rPr lang="en-GB" sz="2000" b="1" dirty="0" err="1" smtClean="0">
                          <a:latin typeface="Calibri" panose="020F0502020204030204" pitchFamily="34" charset="0"/>
                        </a:rPr>
                        <a:t>AdG</a:t>
                      </a:r>
                      <a:endParaRPr lang="en-GB" sz="2000" b="1" dirty="0">
                        <a:latin typeface="Calibri" panose="020F0502020204030204" pitchFamily="34" charset="0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r>
                        <a:rPr lang="en-GB" sz="2000" b="1" dirty="0" err="1" smtClean="0">
                          <a:latin typeface="Calibri" panose="020F0502020204030204" pitchFamily="34" charset="0"/>
                        </a:rPr>
                        <a:t>PoC</a:t>
                      </a:r>
                      <a:endParaRPr lang="en-GB" sz="2000" b="1" dirty="0">
                        <a:latin typeface="Calibri" panose="020F0502020204030204" pitchFamily="34" charset="0"/>
                      </a:endParaRPr>
                    </a:p>
                  </a:txBody>
                  <a:tcPr marL="84406" marR="84406" anchor="ctr"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latin typeface="Calibri" panose="020F0502020204030204" pitchFamily="34" charset="0"/>
                        </a:rPr>
                        <a:t>Published</a:t>
                      </a:r>
                      <a:endParaRPr lang="en-GB" sz="2000" b="1" dirty="0">
                        <a:latin typeface="Calibri" panose="020F0502020204030204" pitchFamily="34" charset="0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7 Oct 2014</a:t>
                      </a:r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13 Nov 2014</a:t>
                      </a:r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10 Feb 2015</a:t>
                      </a:r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7 Nov 2014</a:t>
                      </a:r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 marL="84406" marR="84406" anchor="ctr"/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latin typeface="Calibri" panose="020F0502020204030204" pitchFamily="34" charset="0"/>
                        </a:rPr>
                        <a:t>Deadline</a:t>
                      </a:r>
                      <a:endParaRPr lang="en-GB" sz="2000" b="1" dirty="0">
                        <a:latin typeface="Calibri" panose="020F0502020204030204" pitchFamily="34" charset="0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3 Feb 2015</a:t>
                      </a:r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12 Mar 2015</a:t>
                      </a:r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2 June 2015</a:t>
                      </a:r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5 Feb 2015, 28 May 2015, 1 Oct 2015</a:t>
                      </a:r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 marL="84406" marR="84406" anchor="ctr"/>
                </a:tc>
              </a:tr>
              <a:tr h="650344"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latin typeface="Calibri" panose="020F0502020204030204" pitchFamily="34" charset="0"/>
                        </a:rPr>
                        <a:t>Budget </a:t>
                      </a:r>
                      <a:endParaRPr lang="en-GB" sz="2000" b="1" dirty="0">
                        <a:latin typeface="Calibri" panose="020F0502020204030204" pitchFamily="34" charset="0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EUR 430m </a:t>
                      </a:r>
                    </a:p>
                    <a:p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(c. 330</a:t>
                      </a:r>
                      <a:r>
                        <a:rPr lang="en-GB" sz="2000" baseline="0" dirty="0" smtClean="0">
                          <a:latin typeface="Calibri" panose="020F0502020204030204" pitchFamily="34" charset="0"/>
                        </a:rPr>
                        <a:t> grants)</a:t>
                      </a:r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 </a:t>
                      </a:r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EUR 585m </a:t>
                      </a:r>
                    </a:p>
                    <a:p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(c. 330 grants </a:t>
                      </a:r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EUR 630m </a:t>
                      </a:r>
                    </a:p>
                    <a:p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(c. 280 grants)</a:t>
                      </a:r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EUR 20m</a:t>
                      </a:r>
                    </a:p>
                    <a:p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(c. 130 grants)</a:t>
                      </a:r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 marL="84406" marR="84406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050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ea typeface="ＭＳ Ｐゴシック" pitchFamily="34" charset="-128"/>
              </a:rPr>
              <a:t>Marie </a:t>
            </a:r>
            <a:r>
              <a:rPr lang="en-GB" altLang="en-US" dirty="0" err="1">
                <a:ea typeface="ＭＳ Ｐゴシック" pitchFamily="34" charset="-128"/>
              </a:rPr>
              <a:t>Skłodowska</a:t>
            </a:r>
            <a:r>
              <a:rPr lang="en-GB" altLang="en-US" dirty="0">
                <a:ea typeface="ＭＳ Ｐゴシック" pitchFamily="34" charset="-128"/>
              </a:rPr>
              <a:t>-Curie Actions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Evaluation and Funding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627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Proposals are allocated to one of 8 evaluation panels: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Evaluation procedure</a:t>
            </a:r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31891816"/>
              </p:ext>
            </p:extLst>
          </p:nvPr>
        </p:nvGraphicFramePr>
        <p:xfrm>
          <a:off x="281354" y="1988841"/>
          <a:ext cx="8862646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359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656130"/>
            <a:ext cx="8229600" cy="3351162"/>
          </a:xfrm>
        </p:spPr>
        <p:txBody>
          <a:bodyPr>
            <a:normAutofit fontScale="77500" lnSpcReduction="20000"/>
          </a:bodyPr>
          <a:lstStyle/>
          <a:p>
            <a:endParaRPr lang="en-GB" dirty="0" smtClean="0"/>
          </a:p>
          <a:p>
            <a:pPr>
              <a:spcAft>
                <a:spcPts val="600"/>
              </a:spcAft>
            </a:pPr>
            <a:r>
              <a:rPr lang="en-GB" dirty="0" smtClean="0"/>
              <a:t>Evaluation scores awarded for each criteria from 0 to 5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Each award criterion has a weighting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Total score is subject to a threshold of 70%</a:t>
            </a:r>
          </a:p>
          <a:p>
            <a:pPr>
              <a:spcBef>
                <a:spcPts val="1200"/>
              </a:spcBef>
              <a:defRPr/>
            </a:pPr>
            <a:r>
              <a:rPr lang="en-GB" sz="2800" dirty="0"/>
              <a:t>Proposals ranked</a:t>
            </a:r>
          </a:p>
          <a:p>
            <a:pPr>
              <a:spcBef>
                <a:spcPts val="1200"/>
              </a:spcBef>
              <a:defRPr/>
            </a:pPr>
            <a:r>
              <a:rPr lang="en-GB" sz="2800" dirty="0"/>
              <a:t>Proposals funded in ranking order</a:t>
            </a:r>
          </a:p>
          <a:p>
            <a:pPr>
              <a:spcBef>
                <a:spcPts val="1200"/>
              </a:spcBef>
              <a:defRPr/>
            </a:pPr>
            <a:r>
              <a:rPr lang="en-GB" sz="2800" dirty="0"/>
              <a:t>Evaluation summary reports provided</a:t>
            </a:r>
          </a:p>
          <a:p>
            <a:pPr>
              <a:spcBef>
                <a:spcPts val="1200"/>
              </a:spcBef>
              <a:defRPr/>
            </a:pPr>
            <a:r>
              <a:rPr lang="en-GB" sz="2800" dirty="0"/>
              <a:t>No restrictions on re-application</a:t>
            </a:r>
          </a:p>
          <a:p>
            <a:pPr>
              <a:spcAft>
                <a:spcPts val="600"/>
              </a:spcAft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Award Criteria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629695" y="1509501"/>
            <a:ext cx="2498692" cy="11466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Excellence</a:t>
            </a:r>
          </a:p>
          <a:p>
            <a:pPr algn="ctr"/>
            <a:r>
              <a:rPr lang="en-GB" sz="2000" dirty="0" smtClean="0"/>
              <a:t>(50%)</a:t>
            </a:r>
            <a:endParaRPr lang="en-GB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3302507" y="1502248"/>
            <a:ext cx="2498692" cy="11466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Impact</a:t>
            </a:r>
          </a:p>
          <a:p>
            <a:pPr algn="ctr"/>
            <a:r>
              <a:rPr lang="en-GB" sz="2000" dirty="0" smtClean="0"/>
              <a:t>(30%)</a:t>
            </a:r>
            <a:endParaRPr lang="en-GB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5982116" y="1509501"/>
            <a:ext cx="2622332" cy="11466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Implementation</a:t>
            </a:r>
          </a:p>
          <a:p>
            <a:pPr algn="ctr"/>
            <a:r>
              <a:rPr lang="en-GB" sz="2000" dirty="0" smtClean="0"/>
              <a:t>(20%)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1274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Bef>
                <a:spcPts val="600"/>
              </a:spcBef>
            </a:pPr>
            <a:r>
              <a:rPr lang="en-GB" dirty="0" smtClean="0">
                <a:solidFill>
                  <a:schemeClr val="accent2"/>
                </a:solidFill>
              </a:rPr>
              <a:t>Excellence</a:t>
            </a:r>
          </a:p>
          <a:p>
            <a:pPr lvl="1">
              <a:spcBef>
                <a:spcPts val="600"/>
              </a:spcBef>
            </a:pPr>
            <a:r>
              <a:rPr lang="en-GB" dirty="0" smtClean="0"/>
              <a:t>Quality, innovative aspects and credibility of the research programme	</a:t>
            </a:r>
          </a:p>
          <a:p>
            <a:pPr lvl="1">
              <a:spcBef>
                <a:spcPts val="600"/>
              </a:spcBef>
            </a:pPr>
            <a:r>
              <a:rPr lang="en-GB" dirty="0" smtClean="0"/>
              <a:t>Quality and innovative aspects of the training programme </a:t>
            </a:r>
          </a:p>
          <a:p>
            <a:pPr lvl="1">
              <a:spcBef>
                <a:spcPts val="600"/>
              </a:spcBef>
            </a:pPr>
            <a:r>
              <a:rPr lang="en-GB" dirty="0" smtClean="0"/>
              <a:t>Quality of supervision</a:t>
            </a:r>
          </a:p>
          <a:p>
            <a:pPr lvl="1">
              <a:spcBef>
                <a:spcPts val="600"/>
              </a:spcBef>
            </a:pPr>
            <a:r>
              <a:rPr lang="en-GB" dirty="0" smtClean="0"/>
              <a:t>Quality of the proposed interaction between participating organisations</a:t>
            </a:r>
          </a:p>
          <a:p>
            <a:pPr>
              <a:spcBef>
                <a:spcPts val="600"/>
              </a:spcBef>
            </a:pPr>
            <a:r>
              <a:rPr lang="en-GB" dirty="0" smtClean="0">
                <a:solidFill>
                  <a:schemeClr val="accent2"/>
                </a:solidFill>
              </a:rPr>
              <a:t>Impact</a:t>
            </a:r>
          </a:p>
          <a:p>
            <a:pPr lvl="1">
              <a:spcBef>
                <a:spcPts val="600"/>
              </a:spcBef>
            </a:pPr>
            <a:r>
              <a:rPr lang="en-GB" dirty="0" smtClean="0"/>
              <a:t>Enhancing research and innovation related human resources, skills and working conditions to realise the potential of individuals and provide new career perspectives</a:t>
            </a:r>
          </a:p>
          <a:p>
            <a:pPr lvl="1">
              <a:spcBef>
                <a:spcPts val="600"/>
              </a:spcBef>
            </a:pPr>
            <a:r>
              <a:rPr lang="en-GB" dirty="0" smtClean="0"/>
              <a:t>Contribution to structuring doctoral/ESR training at the European level and to strengthening European innovation capacity</a:t>
            </a:r>
          </a:p>
          <a:p>
            <a:pPr lvl="1">
              <a:spcBef>
                <a:spcPts val="600"/>
              </a:spcBef>
            </a:pPr>
            <a:r>
              <a:rPr lang="en-GB" dirty="0" smtClean="0"/>
              <a:t>Effectiveness of proposed measures for communication and dissemination of results</a:t>
            </a:r>
          </a:p>
          <a:p>
            <a:pPr>
              <a:spcBef>
                <a:spcPts val="600"/>
              </a:spcBef>
            </a:pPr>
            <a:r>
              <a:rPr lang="en-GB" dirty="0" smtClean="0">
                <a:solidFill>
                  <a:schemeClr val="accent2"/>
                </a:solidFill>
              </a:rPr>
              <a:t>Implementation</a:t>
            </a:r>
          </a:p>
          <a:p>
            <a:pPr lvl="1">
              <a:spcBef>
                <a:spcPts val="600"/>
              </a:spcBef>
            </a:pPr>
            <a:r>
              <a:rPr lang="en-GB" dirty="0" smtClean="0"/>
              <a:t>Overall coherence and effectiveness of the work plan, including appropriateness of the allocation of tasks and resources</a:t>
            </a:r>
          </a:p>
          <a:p>
            <a:pPr lvl="1">
              <a:spcBef>
                <a:spcPts val="600"/>
              </a:spcBef>
            </a:pPr>
            <a:r>
              <a:rPr lang="en-GB" dirty="0" smtClean="0"/>
              <a:t>Appropriateness of the management structures and procedures including quality management and risk management</a:t>
            </a:r>
          </a:p>
          <a:p>
            <a:pPr lvl="1">
              <a:spcBef>
                <a:spcPts val="600"/>
              </a:spcBef>
            </a:pPr>
            <a:r>
              <a:rPr lang="en-GB" dirty="0" smtClean="0"/>
              <a:t>Appropriateness of infrastructure and operational capacity of participating organisations</a:t>
            </a:r>
          </a:p>
          <a:p>
            <a:pPr lvl="1">
              <a:spcBef>
                <a:spcPts val="600"/>
              </a:spcBef>
            </a:pPr>
            <a:r>
              <a:rPr lang="en-GB" dirty="0" smtClean="0"/>
              <a:t>Competences, experience and complementarity of participating organisations and their commitment to the programme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ITN evaluation criteria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005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82547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1200"/>
              </a:spcBef>
            </a:pPr>
            <a:r>
              <a:rPr lang="en-GB" dirty="0" smtClean="0">
                <a:solidFill>
                  <a:schemeClr val="accent2"/>
                </a:solidFill>
              </a:rPr>
              <a:t>Excellence</a:t>
            </a:r>
          </a:p>
          <a:p>
            <a:pPr lvl="1">
              <a:spcBef>
                <a:spcPts val="1200"/>
              </a:spcBef>
            </a:pPr>
            <a:r>
              <a:rPr lang="en-GB" dirty="0" smtClean="0"/>
              <a:t>Quality, innovative aspects and credibility of the research</a:t>
            </a:r>
          </a:p>
          <a:p>
            <a:pPr lvl="1">
              <a:spcBef>
                <a:spcPts val="1200"/>
              </a:spcBef>
            </a:pPr>
            <a:r>
              <a:rPr lang="en-GB" dirty="0" smtClean="0"/>
              <a:t>Clarity and quality of  knowledge sharing among the participants </a:t>
            </a:r>
          </a:p>
          <a:p>
            <a:pPr lvl="1">
              <a:spcBef>
                <a:spcPts val="1200"/>
              </a:spcBef>
            </a:pPr>
            <a:r>
              <a:rPr lang="en-GB" dirty="0" smtClean="0"/>
              <a:t>Quality of the interaction between the participating organisations</a:t>
            </a:r>
          </a:p>
          <a:p>
            <a:pPr>
              <a:spcBef>
                <a:spcPts val="1200"/>
              </a:spcBef>
            </a:pPr>
            <a:r>
              <a:rPr lang="en-GB" dirty="0" smtClean="0">
                <a:solidFill>
                  <a:schemeClr val="accent2"/>
                </a:solidFill>
              </a:rPr>
              <a:t>Impact</a:t>
            </a:r>
          </a:p>
          <a:p>
            <a:pPr lvl="1">
              <a:spcBef>
                <a:spcPts val="1200"/>
              </a:spcBef>
            </a:pPr>
            <a:r>
              <a:rPr lang="en-GB" dirty="0" smtClean="0"/>
              <a:t>Enhancing research and innovation related human resources, skills and working conditions to realise the potential of individuals and to provide new career perspectives</a:t>
            </a:r>
          </a:p>
          <a:p>
            <a:pPr lvl="1">
              <a:spcBef>
                <a:spcPts val="1200"/>
              </a:spcBef>
            </a:pPr>
            <a:r>
              <a:rPr lang="en-GB" dirty="0" smtClean="0"/>
              <a:t>To develop new and lasting research collaborations, to achieve transfer of knowledge </a:t>
            </a:r>
          </a:p>
          <a:p>
            <a:pPr lvl="1">
              <a:spcBef>
                <a:spcPts val="1200"/>
              </a:spcBef>
            </a:pPr>
            <a:r>
              <a:rPr lang="en-GB" dirty="0" smtClean="0"/>
              <a:t>Effectiveness of proposed measures for communication and results dissemination</a:t>
            </a:r>
          </a:p>
          <a:p>
            <a:pPr>
              <a:spcBef>
                <a:spcPts val="1200"/>
              </a:spcBef>
            </a:pPr>
            <a:r>
              <a:rPr lang="en-GB" dirty="0" smtClean="0">
                <a:solidFill>
                  <a:schemeClr val="accent2"/>
                </a:solidFill>
              </a:rPr>
              <a:t>Implementation</a:t>
            </a:r>
          </a:p>
          <a:p>
            <a:pPr lvl="1">
              <a:spcBef>
                <a:spcPts val="1200"/>
              </a:spcBef>
            </a:pPr>
            <a:r>
              <a:rPr lang="en-GB" dirty="0" smtClean="0"/>
              <a:t>Overall coherence and effectiveness of work plan</a:t>
            </a:r>
          </a:p>
          <a:p>
            <a:pPr lvl="1">
              <a:spcBef>
                <a:spcPts val="1200"/>
              </a:spcBef>
            </a:pPr>
            <a:r>
              <a:rPr lang="en-GB" dirty="0" smtClean="0"/>
              <a:t>Appropriateness of management structures and procedures</a:t>
            </a:r>
          </a:p>
          <a:p>
            <a:pPr lvl="1">
              <a:spcBef>
                <a:spcPts val="1200"/>
              </a:spcBef>
            </a:pPr>
            <a:r>
              <a:rPr lang="en-GB" dirty="0" smtClean="0"/>
              <a:t>Appropriateness of the institutional environment</a:t>
            </a:r>
          </a:p>
          <a:p>
            <a:pPr lvl="1">
              <a:spcBef>
                <a:spcPts val="1200"/>
              </a:spcBef>
            </a:pPr>
            <a:r>
              <a:rPr lang="en-GB" dirty="0" smtClean="0"/>
              <a:t>Competences, experiences and complementarity of participating organisations and institutional commitment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1" y="274638"/>
            <a:ext cx="7211144" cy="778098"/>
          </a:xfrm>
        </p:spPr>
        <p:txBody>
          <a:bodyPr/>
          <a:lstStyle/>
          <a:p>
            <a:r>
              <a:rPr lang="en-GB" dirty="0" smtClean="0"/>
              <a:t>RISE evaluation criteria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510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Integrated activities:</a:t>
            </a:r>
          </a:p>
          <a:p>
            <a:pPr marL="109728" indent="0">
              <a:buNone/>
            </a:pPr>
            <a:endParaRPr lang="en-GB" dirty="0" smtClean="0"/>
          </a:p>
          <a:p>
            <a:pPr lvl="1"/>
            <a:r>
              <a:rPr lang="en-GB" dirty="0" smtClean="0"/>
              <a:t>Open 2 stage call for starting communities</a:t>
            </a:r>
          </a:p>
          <a:p>
            <a:pPr lvl="1"/>
            <a:r>
              <a:rPr lang="en-GB" dirty="0" smtClean="0"/>
              <a:t>Targeted approach to advanced communities TBC</a:t>
            </a:r>
          </a:p>
          <a:p>
            <a:pPr lvl="1"/>
            <a:endParaRPr lang="en-GB" dirty="0"/>
          </a:p>
          <a:p>
            <a:r>
              <a:rPr lang="en-GB" sz="2300" dirty="0" smtClean="0"/>
              <a:t>INFRADEV support to ESFRI projects to be defined early next year</a:t>
            </a:r>
          </a:p>
          <a:p>
            <a:endParaRPr lang="en-GB" sz="2300" dirty="0"/>
          </a:p>
          <a:p>
            <a:r>
              <a:rPr lang="en-GB" sz="2300" dirty="0" smtClean="0"/>
              <a:t>E-infrastructures focus on big data and open data continues and more focus on training e-scientists</a:t>
            </a:r>
            <a:endParaRPr lang="en-GB" sz="2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000" dirty="0" smtClean="0"/>
              <a:t>2016-2017 RI Work Programme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24556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2498246"/>
              </p:ext>
            </p:extLst>
          </p:nvPr>
        </p:nvGraphicFramePr>
        <p:xfrm>
          <a:off x="147373" y="1350512"/>
          <a:ext cx="8869349" cy="331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4451"/>
                <a:gridCol w="1594338"/>
                <a:gridCol w="899886"/>
                <a:gridCol w="882023"/>
                <a:gridCol w="1612201"/>
                <a:gridCol w="1478225"/>
                <a:gridCol w="1478225"/>
              </a:tblGrid>
              <a:tr h="37084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84406" marR="84406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Researcher unit cost [person/month]</a:t>
                      </a:r>
                      <a:endParaRPr lang="en-GB" sz="1400" dirty="0"/>
                    </a:p>
                  </a:txBody>
                  <a:tcPr marL="84406" marR="84406"/>
                </a:tc>
                <a:tc h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Institutional unit cost</a:t>
                      </a:r>
                      <a:r>
                        <a:rPr lang="en-GB" sz="1400" baseline="0" dirty="0" smtClean="0"/>
                        <a:t> [person/month]</a:t>
                      </a:r>
                      <a:endParaRPr lang="en-GB" sz="1400" dirty="0"/>
                    </a:p>
                  </a:txBody>
                  <a:tcPr marL="84406" marR="84406"/>
                </a:tc>
                <a:tc h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Scheme</a:t>
                      </a:r>
                      <a:endParaRPr lang="en-GB" sz="14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Living allowance*</a:t>
                      </a:r>
                      <a:endParaRPr lang="en-GB" sz="1400" dirty="0"/>
                    </a:p>
                  </a:txBody>
                  <a:tcPr marL="84406" marR="84406"/>
                </a:tc>
                <a:tc gridSpan="2">
                  <a:txBody>
                    <a:bodyPr/>
                    <a:lstStyle/>
                    <a:p>
                      <a:r>
                        <a:rPr lang="en-GB" sz="1400" dirty="0" smtClean="0"/>
                        <a:t>Mobility allowance</a:t>
                      </a:r>
                      <a:endParaRPr lang="en-GB" sz="1400" dirty="0"/>
                    </a:p>
                  </a:txBody>
                  <a:tcPr marL="84406" marR="84406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Family allowance</a:t>
                      </a:r>
                      <a:endParaRPr lang="en-GB" sz="14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Research,</a:t>
                      </a:r>
                      <a:r>
                        <a:rPr lang="en-GB" sz="1400" baseline="0" dirty="0" smtClean="0"/>
                        <a:t> training and networking costs</a:t>
                      </a:r>
                      <a:endParaRPr lang="en-GB" sz="14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Management and overheads</a:t>
                      </a:r>
                      <a:endParaRPr lang="en-GB" sz="1400" dirty="0"/>
                    </a:p>
                  </a:txBody>
                  <a:tcPr marL="84406" marR="8440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ITN</a:t>
                      </a:r>
                      <a:endParaRPr lang="en-GB" sz="14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3110</a:t>
                      </a:r>
                      <a:endParaRPr lang="en-GB" sz="1400" dirty="0"/>
                    </a:p>
                  </a:txBody>
                  <a:tcPr marL="84406" marR="84406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600</a:t>
                      </a:r>
                      <a:endParaRPr lang="en-GB" sz="1400" dirty="0"/>
                    </a:p>
                  </a:txBody>
                  <a:tcPr marL="84406" marR="84406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500</a:t>
                      </a:r>
                      <a:endParaRPr lang="en-GB" sz="14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1800</a:t>
                      </a:r>
                      <a:endParaRPr lang="en-GB" sz="14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1200</a:t>
                      </a:r>
                      <a:endParaRPr lang="en-GB" sz="1400" dirty="0"/>
                    </a:p>
                  </a:txBody>
                  <a:tcPr marL="84406" marR="8440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IF</a:t>
                      </a:r>
                      <a:endParaRPr lang="en-GB" sz="14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4650</a:t>
                      </a:r>
                      <a:endParaRPr lang="en-GB" sz="1400" dirty="0"/>
                    </a:p>
                  </a:txBody>
                  <a:tcPr marL="84406" marR="84406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600</a:t>
                      </a:r>
                      <a:endParaRPr lang="en-GB" sz="1400" dirty="0"/>
                    </a:p>
                  </a:txBody>
                  <a:tcPr marL="84406" marR="84406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500</a:t>
                      </a:r>
                      <a:endParaRPr lang="en-GB" sz="14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800</a:t>
                      </a:r>
                      <a:endParaRPr lang="en-GB" sz="14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650</a:t>
                      </a:r>
                      <a:endParaRPr lang="en-GB" sz="1400" dirty="0"/>
                    </a:p>
                  </a:txBody>
                  <a:tcPr marL="84406" marR="8440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RISE</a:t>
                      </a:r>
                      <a:endParaRPr lang="en-GB" sz="1400" dirty="0"/>
                    </a:p>
                  </a:txBody>
                  <a:tcPr marL="84406" marR="84406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2000</a:t>
                      </a:r>
                      <a:endParaRPr lang="en-GB" sz="1400" dirty="0"/>
                    </a:p>
                  </a:txBody>
                  <a:tcPr marL="84406" marR="84406"/>
                </a:tc>
                <a:tc h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1800</a:t>
                      </a:r>
                      <a:endParaRPr lang="en-GB" sz="14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700</a:t>
                      </a:r>
                      <a:endParaRPr lang="en-GB" sz="1400" dirty="0"/>
                    </a:p>
                  </a:txBody>
                  <a:tcPr marL="84406" marR="84406"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GB" sz="1400" dirty="0" smtClean="0"/>
                        <a:t>COFUND</a:t>
                      </a:r>
                      <a:endParaRPr lang="en-GB" sz="1400" dirty="0"/>
                    </a:p>
                  </a:txBody>
                  <a:tcPr marL="84406" marR="84406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ESRs</a:t>
                      </a:r>
                      <a:endParaRPr lang="en-GB" sz="1400" dirty="0"/>
                    </a:p>
                  </a:txBody>
                  <a:tcPr marL="84406" marR="84406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3710</a:t>
                      </a:r>
                      <a:endParaRPr lang="en-GB" sz="1400" dirty="0"/>
                    </a:p>
                  </a:txBody>
                  <a:tcPr marL="84406" marR="84406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650</a:t>
                      </a:r>
                      <a:endParaRPr lang="en-GB" sz="1400" dirty="0"/>
                    </a:p>
                  </a:txBody>
                  <a:tcPr marL="84406" marR="84406" anchor="ctr"/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ERs</a:t>
                      </a:r>
                      <a:endParaRPr lang="en-GB" sz="1400" dirty="0"/>
                    </a:p>
                  </a:txBody>
                  <a:tcPr marL="84406" marR="84406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5250</a:t>
                      </a:r>
                      <a:endParaRPr lang="en-GB" sz="1400" dirty="0"/>
                    </a:p>
                  </a:txBody>
                  <a:tcPr marL="84406" marR="84406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Commission contributions</a:t>
            </a:r>
            <a:endParaRPr lang="en-GB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63415" y="4725144"/>
            <a:ext cx="8229600" cy="956581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2"/>
              </a:buClr>
              <a:buFont typeface="Arial" pitchFamily="34" charset="0"/>
              <a:buChar char="•"/>
              <a:defRPr kumimoji="0" sz="2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SzPct val="100000"/>
              <a:buFont typeface="Wingdings" pitchFamily="2" charset="2"/>
              <a:buChar char="§"/>
              <a:defRPr kumimoji="0"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auto"/>
            <a:r>
              <a:rPr lang="en-GB" sz="1600" dirty="0" smtClean="0"/>
              <a:t>* </a:t>
            </a:r>
            <a:r>
              <a:rPr lang="en-GB" sz="1600" dirty="0"/>
              <a:t>A correction co-efficient will apply to these </a:t>
            </a:r>
            <a:r>
              <a:rPr lang="en-GB" sz="1600" dirty="0" smtClean="0"/>
              <a:t>costs (see MSCA Work Programme table 4)</a:t>
            </a:r>
            <a:endParaRPr lang="en-GB" sz="1600" dirty="0"/>
          </a:p>
          <a:p>
            <a:pPr fontAlgn="auto"/>
            <a:r>
              <a:rPr lang="en-GB" sz="1600" dirty="0"/>
              <a:t>For COFUND: </a:t>
            </a:r>
            <a:r>
              <a:rPr lang="en-GB" sz="1600" dirty="0" smtClean="0"/>
              <a:t>Unit costs are subject to a co-funding rate of 50% as established in the grant agreement. Unit costs are reduced by 50% in case researchers are recruited under fixed-amount fellowships.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32335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Horizon 2020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European Research Council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351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2400" dirty="0" smtClean="0"/>
              <a:t>ERC calls since 2007: a few statistics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178519" y="1124744"/>
            <a:ext cx="797608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2"/>
              </a:buClr>
              <a:buFont typeface="Arial" charset="0"/>
              <a:buChar char="•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rgbClr val="FFC697"/>
              </a:buClr>
              <a:buSzPct val="100000"/>
              <a:buFont typeface="Wingdings" pitchFamily="2" charset="2"/>
              <a:buChar char="§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SzTx/>
              <a:buFont typeface="Arial" charset="0"/>
              <a:buChar char="•"/>
            </a:pPr>
            <a:r>
              <a:rPr lang="en-GB" altLang="en-US" sz="2000" dirty="0">
                <a:latin typeface="Calibri" panose="020F0502020204030204" pitchFamily="34" charset="0"/>
              </a:rPr>
              <a:t>The UK was the most successful country in applying to the ERC in FP7:</a:t>
            </a:r>
          </a:p>
          <a:p>
            <a:pPr eaLnBrk="1" hangingPunct="1">
              <a:spcBef>
                <a:spcPct val="20000"/>
              </a:spcBef>
              <a:buClrTx/>
              <a:buSzTx/>
              <a:buFont typeface="Arial" charset="0"/>
              <a:buChar char="•"/>
            </a:pPr>
            <a:endParaRPr lang="en-GB" altLang="en-US" sz="20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6032415"/>
              </p:ext>
            </p:extLst>
          </p:nvPr>
        </p:nvGraphicFramePr>
        <p:xfrm>
          <a:off x="467544" y="1386384"/>
          <a:ext cx="5328592" cy="4922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557" name="Rectangle 7"/>
          <p:cNvSpPr>
            <a:spLocks noChangeArrowheads="1"/>
          </p:cNvSpPr>
          <p:nvPr/>
        </p:nvSpPr>
        <p:spPr bwMode="auto">
          <a:xfrm>
            <a:off x="5940152" y="1844824"/>
            <a:ext cx="3096344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2"/>
              </a:buClr>
              <a:buFont typeface="Arial" charset="0"/>
              <a:buChar char="•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rgbClr val="FFC697"/>
              </a:buClr>
              <a:buSzPct val="100000"/>
              <a:buFont typeface="Wingdings" pitchFamily="2" charset="2"/>
              <a:buChar char="§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SzTx/>
              <a:buFont typeface="Arial" charset="0"/>
              <a:buChar char="•"/>
            </a:pPr>
            <a:r>
              <a:rPr lang="en-GB" altLang="en-US" sz="2000" dirty="0" smtClean="0">
                <a:latin typeface="Calibri" panose="020F0502020204030204" pitchFamily="34" charset="0"/>
              </a:rPr>
              <a:t>See </a:t>
            </a:r>
            <a:r>
              <a:rPr lang="en-GB" altLang="en-US" sz="2000" dirty="0">
                <a:latin typeface="Calibri" panose="020F0502020204030204" pitchFamily="34" charset="0"/>
              </a:rPr>
              <a:t>here for the details of funded projects: </a:t>
            </a:r>
            <a:r>
              <a:rPr lang="en-GB" altLang="en-US" sz="2000" dirty="0">
                <a:latin typeface="Calibri" panose="020F0502020204030204" pitchFamily="34" charset="0"/>
                <a:hlinkClick r:id="rId8"/>
              </a:rPr>
              <a:t>http://erc.europa.eu/erc-funded-projects</a:t>
            </a:r>
            <a:r>
              <a:rPr lang="en-GB" altLang="en-US" sz="2000" dirty="0">
                <a:latin typeface="Calibri" panose="020F0502020204030204" pitchFamily="34" charset="0"/>
              </a:rPr>
              <a:t>   </a:t>
            </a:r>
            <a:endParaRPr lang="en-GB" altLang="en-US" sz="2000" dirty="0" smtClean="0"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  <a:buClrTx/>
              <a:buSzTx/>
              <a:buFont typeface="Arial" charset="0"/>
              <a:buChar char="•"/>
            </a:pPr>
            <a:r>
              <a:rPr lang="en-GB" altLang="en-US" sz="2000" dirty="0" smtClean="0">
                <a:latin typeface="Calibri" panose="020F0502020204030204" pitchFamily="34" charset="0"/>
              </a:rPr>
              <a:t>And here for more statistics: </a:t>
            </a:r>
            <a:r>
              <a:rPr lang="en-GB" altLang="en-US" sz="2000" dirty="0">
                <a:latin typeface="Calibri" pitchFamily="34" charset="0"/>
                <a:hlinkClick r:id="rId9"/>
              </a:rPr>
              <a:t>http://erc.europa.eu/statistics-0</a:t>
            </a:r>
            <a:r>
              <a:rPr lang="en-GB" altLang="en-US" sz="2000" dirty="0">
                <a:latin typeface="Calibri" pitchFamily="34" charset="0"/>
              </a:rPr>
              <a:t> </a:t>
            </a:r>
          </a:p>
          <a:p>
            <a:pPr eaLnBrk="1" hangingPunct="1">
              <a:spcBef>
                <a:spcPct val="20000"/>
              </a:spcBef>
              <a:buClrTx/>
              <a:buSzTx/>
              <a:buFont typeface="Arial" charset="0"/>
              <a:buChar char="•"/>
            </a:pPr>
            <a:r>
              <a:rPr lang="en-GB" altLang="en-US" sz="2000" dirty="0">
                <a:latin typeface="Calibri" pitchFamily="34" charset="0"/>
              </a:rPr>
              <a:t>And also </a:t>
            </a:r>
            <a:r>
              <a:rPr lang="en-GB" altLang="en-US" sz="2000" dirty="0">
                <a:latin typeface="Calibri" panose="020F0502020204030204" pitchFamily="34" charset="0"/>
                <a:hlinkClick r:id="rId10"/>
              </a:rPr>
              <a:t>http://</a:t>
            </a:r>
            <a:r>
              <a:rPr lang="en-GB" altLang="en-US" sz="2000" dirty="0" smtClean="0">
                <a:latin typeface="Calibri" panose="020F0502020204030204" pitchFamily="34" charset="0"/>
                <a:hlinkClick r:id="rId10"/>
              </a:rPr>
              <a:t>www.ukro.ac.uk/subscriber/Pages/140827_erc_stats.aspx</a:t>
            </a:r>
            <a:r>
              <a:rPr lang="en-GB" altLang="en-US" sz="2000" dirty="0" smtClean="0">
                <a:latin typeface="Calibri" panose="020F0502020204030204" pitchFamily="34" charset="0"/>
              </a:rPr>
              <a:t> </a:t>
            </a:r>
            <a:endParaRPr lang="en-GB" alt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8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ERC in H2020 – Calls 2015</a:t>
            </a:r>
            <a:endParaRPr lang="en-GB" sz="2800" dirty="0"/>
          </a:p>
        </p:txBody>
      </p:sp>
      <p:sp>
        <p:nvSpPr>
          <p:cNvPr id="7" name="Rectangle 6"/>
          <p:cNvSpPr/>
          <p:nvPr/>
        </p:nvSpPr>
        <p:spPr>
          <a:xfrm>
            <a:off x="415331" y="305118"/>
            <a:ext cx="85745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b="1" dirty="0" smtClean="0"/>
          </a:p>
          <a:p>
            <a:endParaRPr lang="en-GB" sz="2400" b="1" dirty="0"/>
          </a:p>
          <a:p>
            <a:pPr marL="392113" lvl="1" indent="0">
              <a:buNone/>
            </a:pPr>
            <a:endParaRPr lang="en-GB" dirty="0"/>
          </a:p>
          <a:p>
            <a:pPr marL="342900" indent="-342900">
              <a:buFont typeface="Arial" pitchFamily="34" charset="0"/>
              <a:buChar char="•"/>
            </a:pPr>
            <a:endParaRPr lang="en-GB" sz="2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5849118"/>
              </p:ext>
            </p:extLst>
          </p:nvPr>
        </p:nvGraphicFramePr>
        <p:xfrm>
          <a:off x="415336" y="1579293"/>
          <a:ext cx="8258225" cy="27138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1645"/>
                <a:gridCol w="1651645"/>
                <a:gridCol w="1651645"/>
                <a:gridCol w="1651645"/>
                <a:gridCol w="1651645"/>
              </a:tblGrid>
              <a:tr h="502867"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latin typeface="Calibri" panose="020F0502020204030204" pitchFamily="34" charset="0"/>
                        </a:rPr>
                        <a:t>2015 Calls</a:t>
                      </a: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r>
                        <a:rPr lang="en-GB" sz="2000" b="1" dirty="0" err="1" smtClean="0">
                          <a:latin typeface="Calibri" panose="020F0502020204030204" pitchFamily="34" charset="0"/>
                        </a:rPr>
                        <a:t>StG</a:t>
                      </a:r>
                      <a:endParaRPr lang="en-GB" sz="2000" b="1" dirty="0" smtClean="0">
                        <a:latin typeface="Calibri" panose="020F0502020204030204" pitchFamily="34" charset="0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r>
                        <a:rPr lang="en-GB" sz="2000" b="1" dirty="0" err="1" smtClean="0">
                          <a:latin typeface="Calibri" panose="020F0502020204030204" pitchFamily="34" charset="0"/>
                        </a:rPr>
                        <a:t>CoG</a:t>
                      </a:r>
                      <a:endParaRPr lang="en-GB" sz="2000" b="1" dirty="0">
                        <a:latin typeface="Calibri" panose="020F0502020204030204" pitchFamily="34" charset="0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r>
                        <a:rPr lang="en-GB" sz="2000" b="1" dirty="0" err="1" smtClean="0">
                          <a:latin typeface="Calibri" panose="020F0502020204030204" pitchFamily="34" charset="0"/>
                        </a:rPr>
                        <a:t>AdG</a:t>
                      </a:r>
                      <a:endParaRPr lang="en-GB" sz="2000" b="1" dirty="0">
                        <a:latin typeface="Calibri" panose="020F0502020204030204" pitchFamily="34" charset="0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r>
                        <a:rPr lang="en-GB" sz="2000" b="1" dirty="0" err="1" smtClean="0">
                          <a:latin typeface="Calibri" panose="020F0502020204030204" pitchFamily="34" charset="0"/>
                        </a:rPr>
                        <a:t>PoC</a:t>
                      </a:r>
                      <a:endParaRPr lang="en-GB" sz="2000" b="1" dirty="0">
                        <a:latin typeface="Calibri" panose="020F0502020204030204" pitchFamily="34" charset="0"/>
                      </a:endParaRPr>
                    </a:p>
                  </a:txBody>
                  <a:tcPr marL="84406" marR="84406" anchor="ctr"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latin typeface="Calibri" panose="020F0502020204030204" pitchFamily="34" charset="0"/>
                        </a:rPr>
                        <a:t>Published</a:t>
                      </a:r>
                      <a:endParaRPr lang="en-GB" sz="2000" b="1" dirty="0">
                        <a:latin typeface="Calibri" panose="020F0502020204030204" pitchFamily="34" charset="0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7 Oct 2014</a:t>
                      </a:r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13 Nov 2014</a:t>
                      </a:r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10 Feb 2015</a:t>
                      </a:r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7 Nov 2014</a:t>
                      </a:r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 marL="84406" marR="84406" anchor="ctr"/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latin typeface="Calibri" panose="020F0502020204030204" pitchFamily="34" charset="0"/>
                        </a:rPr>
                        <a:t>Deadline</a:t>
                      </a:r>
                      <a:endParaRPr lang="en-GB" sz="2000" b="1" dirty="0">
                        <a:latin typeface="Calibri" panose="020F0502020204030204" pitchFamily="34" charset="0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3 Feb 2015</a:t>
                      </a:r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12 Mar 2015</a:t>
                      </a:r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2 June 2015</a:t>
                      </a:r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5 Feb 2015, 28 May 2015, 1 Oct 2015</a:t>
                      </a:r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 marL="84406" marR="84406" anchor="ctr"/>
                </a:tc>
              </a:tr>
              <a:tr h="650344"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latin typeface="Calibri" panose="020F0502020204030204" pitchFamily="34" charset="0"/>
                        </a:rPr>
                        <a:t>Budget </a:t>
                      </a:r>
                      <a:endParaRPr lang="en-GB" sz="2000" b="1" dirty="0">
                        <a:latin typeface="Calibri" panose="020F0502020204030204" pitchFamily="34" charset="0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EUR 430m </a:t>
                      </a:r>
                    </a:p>
                    <a:p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(c. 330</a:t>
                      </a:r>
                      <a:r>
                        <a:rPr lang="en-GB" sz="2000" baseline="0" dirty="0" smtClean="0">
                          <a:latin typeface="Calibri" panose="020F0502020204030204" pitchFamily="34" charset="0"/>
                        </a:rPr>
                        <a:t> grants)</a:t>
                      </a:r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 </a:t>
                      </a:r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EUR 585m </a:t>
                      </a:r>
                    </a:p>
                    <a:p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(c. 330 grants </a:t>
                      </a:r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EUR 630m </a:t>
                      </a:r>
                    </a:p>
                    <a:p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(c. 280 grants)</a:t>
                      </a:r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EUR 20m</a:t>
                      </a:r>
                    </a:p>
                    <a:p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(c. 130 grants)</a:t>
                      </a:r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 marL="84406" marR="84406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434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46188"/>
            <a:ext cx="9144000" cy="736600"/>
          </a:xfrm>
        </p:spPr>
        <p:txBody>
          <a:bodyPr/>
          <a:lstStyle/>
          <a:p>
            <a:pPr marL="3175" indent="0" algn="ctr" eaLnBrk="1" hangingPunct="1"/>
            <a:r>
              <a:rPr lang="en-GB" altLang="en-US" sz="2400" smtClean="0">
                <a:ea typeface="ＭＳ Ｐゴシック" pitchFamily="-1" charset="-128"/>
              </a:rPr>
              <a:t>Strategic orientations for the WP 2016-2017</a:t>
            </a:r>
          </a:p>
        </p:txBody>
      </p:sp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355600" y="2032000"/>
            <a:ext cx="850265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F5494"/>
                </a:solidFill>
                <a:latin typeface="Verdana" pitchFamily="-1" charset="0"/>
                <a:ea typeface="ＭＳ Ｐゴシック" pitchFamily="-1" charset="-128"/>
              </a:defRPr>
            </a:lvl1pPr>
            <a:lvl2pPr marL="37931725" indent="-37474525">
              <a:defRPr sz="2000" b="1">
                <a:solidFill>
                  <a:srgbClr val="0F5494"/>
                </a:solidFill>
                <a:latin typeface="Verdana" pitchFamily="-1" charset="0"/>
                <a:ea typeface="ＭＳ Ｐゴシック" pitchFamily="-1" charset="-128"/>
              </a:defRPr>
            </a:lvl2pPr>
            <a:lvl3pPr>
              <a:defRPr sz="1400">
                <a:solidFill>
                  <a:srgbClr val="0F5494"/>
                </a:solidFill>
                <a:latin typeface="Verdana" pitchFamily="-1" charset="0"/>
                <a:ea typeface="ＭＳ Ｐゴシック" pitchFamily="-1" charset="-128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itchFamily="-1" charset="2"/>
              <a:buChar char="Ø"/>
              <a:defRPr/>
            </a:pPr>
            <a:r>
              <a:rPr lang="en-GB" altLang="en-US" sz="2000" i="0" dirty="0" smtClean="0"/>
              <a:t>Fostering long term sustainability of Research Infrastructures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BE" altLang="en-US" sz="900" i="0" dirty="0" smtClean="0"/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itchFamily="-1" charset="2"/>
              <a:buChar char="Ø"/>
              <a:defRPr/>
            </a:pPr>
            <a:r>
              <a:rPr lang="en-GB" altLang="en-US" sz="2000" i="0" dirty="0" smtClean="0"/>
              <a:t>Expanding the role of research infrastructures in the innovation chain, supporting Open Digital Science (widening access to scientific information – publications and data), improving skills and human capital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BE" altLang="en-US" sz="900" i="0" dirty="0" smtClean="0"/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itchFamily="-1" charset="2"/>
              <a:buChar char="Ø"/>
              <a:defRPr/>
            </a:pPr>
            <a:r>
              <a:rPr lang="en-GB" altLang="en-US" sz="2000" i="0" dirty="0" smtClean="0"/>
              <a:t>Optimising the management and the exploitation of research data produced or collected by research infrastructures, including e-infrastructures (networking, high-performance and distributed computing, supporting research communities embracing data-intensive science paradigms)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BE" altLang="en-US" sz="900" i="0" dirty="0" smtClean="0"/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itchFamily="-1" charset="2"/>
              <a:buChar char="Ø"/>
              <a:defRPr/>
            </a:pPr>
            <a:r>
              <a:rPr lang="en-GB" altLang="en-US" sz="2000" i="0" dirty="0" smtClean="0"/>
              <a:t>Harmonising evaluation procedures of Research Infrastructures</a:t>
            </a:r>
          </a:p>
        </p:txBody>
      </p:sp>
    </p:spTree>
    <p:extLst>
      <p:ext uri="{BB962C8B-B14F-4D97-AF65-F5344CB8AC3E}">
        <p14:creationId xmlns:p14="http://schemas.microsoft.com/office/powerpoint/2010/main" val="12199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95288" y="1196975"/>
            <a:ext cx="8228012" cy="576263"/>
          </a:xfrm>
        </p:spPr>
        <p:txBody>
          <a:bodyPr/>
          <a:lstStyle/>
          <a:p>
            <a:pPr algn="ctr"/>
            <a:r>
              <a:rPr lang="en-GB" altLang="en-US" sz="2400" smtClean="0">
                <a:solidFill>
                  <a:srgbClr val="C00000"/>
                </a:solidFill>
                <a:ea typeface="ＭＳ Ｐゴシック" pitchFamily="-1" charset="-128"/>
              </a:rPr>
              <a:t>Detailed programming process 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8013" cy="4030662"/>
          </a:xfrm>
        </p:spPr>
        <p:txBody>
          <a:bodyPr/>
          <a:lstStyle/>
          <a:p>
            <a:pPr marL="457200" lvl="1" indent="0"/>
            <a:endParaRPr lang="en-GB" altLang="en-US" sz="1600" b="0" smtClean="0">
              <a:solidFill>
                <a:srgbClr val="FF0000"/>
              </a:solidFill>
              <a:ea typeface="ＭＳ Ｐゴシック" pitchFamily="-1" charset="-128"/>
            </a:endParaRPr>
          </a:p>
          <a:p>
            <a:pPr marL="0" indent="0"/>
            <a:r>
              <a:rPr lang="en-GB" altLang="en-US" sz="2000" i="0" smtClean="0">
                <a:ea typeface="ＭＳ Ｐゴシック" pitchFamily="-1" charset="-128"/>
              </a:rPr>
              <a:t> </a:t>
            </a:r>
          </a:p>
        </p:txBody>
      </p:sp>
      <p:sp>
        <p:nvSpPr>
          <p:cNvPr id="13316" name="Rectangle 1"/>
          <p:cNvSpPr>
            <a:spLocks noChangeArrowheads="1"/>
          </p:cNvSpPr>
          <p:nvPr/>
        </p:nvSpPr>
        <p:spPr bwMode="auto">
          <a:xfrm>
            <a:off x="1582738" y="24923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-1" charset="0"/>
                <a:ea typeface="ＭＳ Ｐゴシック" pitchFamily="-1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-1" charset="0"/>
                <a:ea typeface="ＭＳ Ｐゴシック" pitchFamily="-1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-1" charset="0"/>
                <a:ea typeface="ＭＳ Ｐゴシック" pitchFamily="-1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-1" charset="0"/>
                <a:ea typeface="ＭＳ Ｐゴシック" pitchFamily="-1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-1" charset="0"/>
                <a:ea typeface="ＭＳ Ｐゴシック" pitchFamily="-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-1" charset="0"/>
                <a:ea typeface="ＭＳ Ｐゴシック" pitchFamily="-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-1" charset="0"/>
                <a:ea typeface="ＭＳ Ｐゴシック" pitchFamily="-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-1" charset="0"/>
                <a:ea typeface="ＭＳ Ｐゴシック" pitchFamily="-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-1" charset="0"/>
                <a:ea typeface="ＭＳ Ｐゴシック" pitchFamily="-1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95288" y="1773238"/>
          <a:ext cx="8424862" cy="46672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7738"/>
                <a:gridCol w="6397124"/>
              </a:tblGrid>
              <a:tr h="280776">
                <a:tc gridSpan="2">
                  <a:txBody>
                    <a:bodyPr/>
                    <a:lstStyle/>
                    <a:p>
                      <a:r>
                        <a:rPr lang="fr-BE" sz="1500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en-GB" sz="1500" dirty="0">
                        <a:solidFill>
                          <a:schemeClr val="tx1"/>
                        </a:solidFill>
                      </a:endParaRPr>
                    </a:p>
                  </a:txBody>
                  <a:tcPr marL="47242" marR="47242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en-GB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242" marR="47242" marT="0" marB="0"/>
                </a:tc>
              </a:tr>
              <a:tr h="34289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500" dirty="0" smtClean="0">
                          <a:solidFill>
                            <a:srgbClr val="FF0000"/>
                          </a:solidFill>
                          <a:effectLst/>
                        </a:rPr>
                        <a:t>End</a:t>
                      </a:r>
                      <a:r>
                        <a:rPr lang="en-GB" sz="15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of</a:t>
                      </a:r>
                      <a:r>
                        <a:rPr lang="en-GB" sz="150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GB" sz="1500" dirty="0">
                          <a:solidFill>
                            <a:srgbClr val="FF0000"/>
                          </a:solidFill>
                          <a:effectLst/>
                        </a:rPr>
                        <a:t>Aug</a:t>
                      </a:r>
                      <a:endParaRPr lang="en-GB" sz="1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242" marR="472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500" b="1" dirty="0">
                          <a:effectLst/>
                        </a:rPr>
                        <a:t>Draft scoping </a:t>
                      </a:r>
                      <a:r>
                        <a:rPr lang="en-GB" sz="1500" b="1" dirty="0" smtClean="0">
                          <a:effectLst/>
                        </a:rPr>
                        <a:t>papers</a:t>
                      </a:r>
                      <a:endParaRPr lang="en-GB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242" marR="47242" marT="0" marB="0"/>
                </a:tc>
              </a:tr>
              <a:tr h="35036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500" dirty="0">
                          <a:solidFill>
                            <a:srgbClr val="FF0000"/>
                          </a:solidFill>
                          <a:effectLst/>
                        </a:rPr>
                        <a:t>17 Sept</a:t>
                      </a:r>
                      <a:endParaRPr lang="en-GB" sz="1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242" marR="472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500" b="1" dirty="0">
                          <a:effectLst/>
                        </a:rPr>
                        <a:t>Identification of candidate focus </a:t>
                      </a:r>
                      <a:r>
                        <a:rPr lang="en-GB" sz="1500" b="1" dirty="0" smtClean="0">
                          <a:effectLst/>
                        </a:rPr>
                        <a:t>areas</a:t>
                      </a:r>
                      <a:endParaRPr lang="en-GB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242" marR="47242" marT="0" marB="0"/>
                </a:tc>
              </a:tr>
              <a:tr h="34289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rgbClr val="FF0000"/>
                          </a:solidFill>
                          <a:effectLst/>
                        </a:rPr>
                        <a:t>End September</a:t>
                      </a:r>
                      <a:endParaRPr lang="en-GB" sz="1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242" marR="47242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Finalisation of </a:t>
                      </a:r>
                      <a:r>
                        <a:rPr lang="en-GB" sz="1500" b="1" dirty="0" smtClean="0">
                          <a:effectLst/>
                        </a:rPr>
                        <a:t>scoping papers</a:t>
                      </a:r>
                      <a:endParaRPr lang="en-GB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242" marR="47242" marT="0" marB="0"/>
                </a:tc>
              </a:tr>
              <a:tr h="49108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500" dirty="0">
                          <a:solidFill>
                            <a:srgbClr val="FF0000"/>
                          </a:solidFill>
                          <a:effectLst/>
                        </a:rPr>
                        <a:t>16 October </a:t>
                      </a:r>
                      <a:endParaRPr lang="en-GB" sz="1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242" marR="472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500" b="1" dirty="0">
                          <a:effectLst/>
                        </a:rPr>
                        <a:t>Discussion with </a:t>
                      </a:r>
                      <a:r>
                        <a:rPr lang="en-GB" sz="1500" b="1" dirty="0" smtClean="0">
                          <a:effectLst/>
                        </a:rPr>
                        <a:t>PC strategic </a:t>
                      </a:r>
                      <a:r>
                        <a:rPr lang="en-GB" sz="1500" b="1" dirty="0">
                          <a:effectLst/>
                        </a:rPr>
                        <a:t>configuration</a:t>
                      </a:r>
                      <a:r>
                        <a:rPr lang="en-GB" sz="1500" dirty="0">
                          <a:effectLst/>
                        </a:rPr>
                        <a:t> on overarching strategic document</a:t>
                      </a:r>
                      <a:endParaRPr lang="en-GB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242" marR="47242" marT="0" marB="0"/>
                </a:tc>
              </a:tr>
              <a:tr h="7162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500" dirty="0">
                          <a:solidFill>
                            <a:srgbClr val="FF0000"/>
                          </a:solidFill>
                          <a:effectLst/>
                        </a:rPr>
                        <a:t>From 17 Oct </a:t>
                      </a:r>
                      <a:r>
                        <a:rPr lang="en-GB" sz="1500" dirty="0" smtClean="0">
                          <a:solidFill>
                            <a:srgbClr val="FF0000"/>
                          </a:solidFill>
                          <a:effectLst/>
                        </a:rPr>
                        <a:t>until first </a:t>
                      </a:r>
                      <a:r>
                        <a:rPr lang="en-GB" sz="1500" dirty="0">
                          <a:solidFill>
                            <a:srgbClr val="FF0000"/>
                          </a:solidFill>
                          <a:effectLst/>
                        </a:rPr>
                        <a:t>week of Dec</a:t>
                      </a:r>
                      <a:endParaRPr lang="en-GB" sz="1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242" marR="47242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>
                          <a:effectLst/>
                        </a:rPr>
                        <a:t>Discussions with </a:t>
                      </a:r>
                      <a:r>
                        <a:rPr lang="en-GB" sz="1500" b="1" dirty="0" smtClean="0">
                          <a:effectLst/>
                        </a:rPr>
                        <a:t>PC thematic </a:t>
                      </a:r>
                      <a:r>
                        <a:rPr lang="en-GB" sz="1500" b="1" dirty="0">
                          <a:effectLst/>
                        </a:rPr>
                        <a:t>configurations </a:t>
                      </a:r>
                      <a:r>
                        <a:rPr lang="en-GB" sz="1500" b="0" dirty="0">
                          <a:effectLst/>
                        </a:rPr>
                        <a:t>on scoping </a:t>
                      </a:r>
                      <a:r>
                        <a:rPr lang="en-GB" sz="1500" b="0" dirty="0" smtClean="0">
                          <a:effectLst/>
                        </a:rPr>
                        <a:t>papers; </a:t>
                      </a:r>
                      <a:r>
                        <a:rPr lang="en-GB" sz="1600" dirty="0" smtClean="0">
                          <a:effectLst/>
                        </a:rPr>
                        <a:t>including inviting the Advisory Group Chairs to the first meeting to</a:t>
                      </a:r>
                      <a:r>
                        <a:rPr lang="en-GB" sz="1600" baseline="0" dirty="0" smtClean="0">
                          <a:effectLst/>
                        </a:rPr>
                        <a:t> present their findings</a:t>
                      </a:r>
                      <a:endParaRPr lang="en-GB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242" marR="47242" marT="0" marB="0"/>
                </a:tc>
              </a:tr>
              <a:tr h="46619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500" dirty="0">
                          <a:solidFill>
                            <a:srgbClr val="FF0000"/>
                          </a:solidFill>
                          <a:effectLst/>
                        </a:rPr>
                        <a:t>December</a:t>
                      </a:r>
                      <a:endParaRPr lang="en-GB" sz="1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242" marR="472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500" b="1" dirty="0">
                          <a:effectLst/>
                        </a:rPr>
                        <a:t>Presentation of proposed strategic programming document to new Commissioner(s)</a:t>
                      </a:r>
                      <a:endParaRPr lang="en-GB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242" marR="47242" marT="0" marB="0"/>
                </a:tc>
              </a:tr>
              <a:tr h="342897"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en-GB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242" marR="47242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endParaRPr lang="en-GB" sz="105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242" marR="47242" marT="0" marB="0"/>
                </a:tc>
              </a:tr>
              <a:tr h="51673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500" dirty="0" smtClean="0">
                          <a:solidFill>
                            <a:srgbClr val="FF0000"/>
                          </a:solidFill>
                          <a:effectLst/>
                        </a:rPr>
                        <a:t>Jan-July</a:t>
                      </a:r>
                      <a:endParaRPr lang="en-GB" sz="1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242" marR="472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500" b="1" dirty="0">
                          <a:solidFill>
                            <a:schemeClr val="tx1"/>
                          </a:solidFill>
                          <a:effectLst/>
                        </a:rPr>
                        <a:t>Preparation of </a:t>
                      </a:r>
                      <a:r>
                        <a:rPr lang="en-GB" sz="1500" b="1" dirty="0" smtClean="0">
                          <a:solidFill>
                            <a:schemeClr val="tx1"/>
                          </a:solidFill>
                          <a:effectLst/>
                        </a:rPr>
                        <a:t>detailed </a:t>
                      </a:r>
                      <a:r>
                        <a:rPr lang="en-GB" sz="1500" b="1" dirty="0">
                          <a:solidFill>
                            <a:schemeClr val="tx1"/>
                          </a:solidFill>
                          <a:effectLst/>
                        </a:rPr>
                        <a:t>work programme 2016/17 content</a:t>
                      </a: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</a:rPr>
                        <a:t>, prepared on </a:t>
                      </a:r>
                      <a:r>
                        <a:rPr lang="en-GB" sz="1500" dirty="0" smtClean="0">
                          <a:solidFill>
                            <a:schemeClr val="tx1"/>
                          </a:solidFill>
                          <a:effectLst/>
                        </a:rPr>
                        <a:t>basis </a:t>
                      </a: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</a:rPr>
                        <a:t>of </a:t>
                      </a:r>
                      <a:r>
                        <a:rPr lang="en-GB" sz="1500" dirty="0" smtClean="0">
                          <a:solidFill>
                            <a:schemeClr val="tx1"/>
                          </a:solidFill>
                          <a:effectLst/>
                        </a:rPr>
                        <a:t>strategic </a:t>
                      </a: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</a:rPr>
                        <a:t>programming </a:t>
                      </a:r>
                      <a:r>
                        <a:rPr lang="en-GB" sz="1500" dirty="0" smtClean="0">
                          <a:solidFill>
                            <a:schemeClr val="tx1"/>
                          </a:solidFill>
                          <a:effectLst/>
                        </a:rPr>
                        <a:t>document</a:t>
                      </a:r>
                      <a:endParaRPr lang="en-GB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242" marR="47242" marT="0" marB="0"/>
                </a:tc>
              </a:tr>
              <a:tr h="35993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5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Summer</a:t>
                      </a:r>
                      <a:endParaRPr lang="en-GB" sz="15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7242" marR="472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5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Opinions of Programme Committee configurations </a:t>
                      </a:r>
                      <a:endParaRPr lang="en-GB" sz="15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7242" marR="47242" marT="0" marB="0"/>
                </a:tc>
              </a:tr>
              <a:tr h="45719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500" dirty="0">
                          <a:solidFill>
                            <a:srgbClr val="FF0000"/>
                          </a:solidFill>
                          <a:effectLst/>
                        </a:rPr>
                        <a:t>Third </a:t>
                      </a:r>
                      <a:r>
                        <a:rPr lang="en-GB" sz="1500" dirty="0" smtClean="0">
                          <a:solidFill>
                            <a:srgbClr val="FF0000"/>
                          </a:solidFill>
                          <a:effectLst/>
                        </a:rPr>
                        <a:t>quarter</a:t>
                      </a:r>
                      <a:endParaRPr lang="en-GB" sz="1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242" marR="472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500" b="1" dirty="0" smtClean="0">
                          <a:solidFill>
                            <a:schemeClr val="tx1"/>
                          </a:solidFill>
                          <a:effectLst/>
                        </a:rPr>
                        <a:t>Adoption of work</a:t>
                      </a:r>
                      <a:r>
                        <a:rPr lang="en-GB" sz="15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programme </a:t>
                      </a:r>
                      <a:r>
                        <a:rPr lang="en-GB" sz="1500" b="1" dirty="0" smtClean="0">
                          <a:solidFill>
                            <a:schemeClr val="tx1"/>
                          </a:solidFill>
                          <a:effectLst/>
                        </a:rPr>
                        <a:t>by Commission</a:t>
                      </a:r>
                      <a:r>
                        <a:rPr lang="en-GB" sz="1500" dirty="0" smtClean="0">
                          <a:solidFill>
                            <a:schemeClr val="tx1"/>
                          </a:solidFill>
                          <a:effectLst/>
                        </a:rPr>
                        <a:t>; </a:t>
                      </a: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</a:rPr>
                        <a:t>publication of </a:t>
                      </a:r>
                      <a:r>
                        <a:rPr lang="en-GB" sz="1500" dirty="0" smtClean="0">
                          <a:solidFill>
                            <a:schemeClr val="tx1"/>
                          </a:solidFill>
                          <a:effectLst/>
                        </a:rPr>
                        <a:t>calls </a:t>
                      </a: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</a:rPr>
                        <a:t>for 2016</a:t>
                      </a:r>
                      <a:endParaRPr lang="en-GB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242" marR="4724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773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3897"/>
            <a:ext cx="8229600" cy="466340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15000"/>
              </a:spcBef>
              <a:spcAft>
                <a:spcPts val="600"/>
              </a:spcAft>
            </a:pPr>
            <a:r>
              <a:rPr lang="en-GB" sz="2400" b="1" dirty="0" smtClean="0"/>
              <a:t>UKRO’s Mission:</a:t>
            </a:r>
          </a:p>
          <a:p>
            <a:pPr marL="393192" lvl="1" indent="0">
              <a:lnSpc>
                <a:spcPct val="90000"/>
              </a:lnSpc>
              <a:spcBef>
                <a:spcPct val="15000"/>
              </a:spcBef>
              <a:spcAft>
                <a:spcPts val="600"/>
              </a:spcAft>
              <a:buNone/>
            </a:pPr>
            <a:r>
              <a:rPr lang="en-GB" sz="2400" dirty="0" smtClean="0"/>
              <a:t>“To promote effective </a:t>
            </a:r>
            <a:r>
              <a:rPr lang="en-GB" sz="2400" dirty="0"/>
              <a:t>UK </a:t>
            </a:r>
            <a:r>
              <a:rPr lang="en-GB" sz="2400" dirty="0" smtClean="0"/>
              <a:t>engagement in </a:t>
            </a:r>
            <a:r>
              <a:rPr lang="en-GB" sz="2400" dirty="0"/>
              <a:t>EU research, innovation and </a:t>
            </a:r>
            <a:r>
              <a:rPr lang="en-GB" sz="2400" dirty="0" smtClean="0"/>
              <a:t>higher education activities”</a:t>
            </a:r>
          </a:p>
          <a:p>
            <a:pPr marL="393192" lvl="1" indent="0">
              <a:lnSpc>
                <a:spcPct val="90000"/>
              </a:lnSpc>
              <a:spcBef>
                <a:spcPct val="15000"/>
              </a:spcBef>
              <a:spcAft>
                <a:spcPts val="600"/>
              </a:spcAft>
              <a:buNone/>
            </a:pPr>
            <a:endParaRPr lang="en-US" sz="2000" dirty="0"/>
          </a:p>
          <a:p>
            <a:pPr>
              <a:lnSpc>
                <a:spcPct val="90000"/>
              </a:lnSpc>
              <a:spcBef>
                <a:spcPct val="15000"/>
              </a:spcBef>
              <a:spcAft>
                <a:spcPts val="600"/>
              </a:spcAft>
            </a:pPr>
            <a:r>
              <a:rPr lang="en-US" sz="2400" b="1" dirty="0" smtClean="0"/>
              <a:t>The Office:</a:t>
            </a:r>
          </a:p>
          <a:p>
            <a:pPr lvl="1">
              <a:lnSpc>
                <a:spcPct val="90000"/>
              </a:lnSpc>
              <a:spcBef>
                <a:spcPct val="15000"/>
              </a:spcBef>
              <a:spcAft>
                <a:spcPts val="600"/>
              </a:spcAft>
            </a:pPr>
            <a:r>
              <a:rPr lang="en-US" sz="2400" dirty="0" smtClean="0"/>
              <a:t>Is based in Brussels, was established in 1984</a:t>
            </a:r>
          </a:p>
          <a:p>
            <a:pPr lvl="1">
              <a:lnSpc>
                <a:spcPct val="90000"/>
              </a:lnSpc>
              <a:spcBef>
                <a:spcPct val="15000"/>
              </a:spcBef>
              <a:spcAft>
                <a:spcPts val="600"/>
              </a:spcAft>
            </a:pPr>
            <a:r>
              <a:rPr lang="en-GB" sz="2400" dirty="0" smtClean="0"/>
              <a:t>Is sponsored by the seven UK Research Councils</a:t>
            </a:r>
          </a:p>
          <a:p>
            <a:pPr lvl="1">
              <a:lnSpc>
                <a:spcPct val="90000"/>
              </a:lnSpc>
              <a:spcBef>
                <a:spcPct val="15000"/>
              </a:spcBef>
              <a:spcAft>
                <a:spcPts val="600"/>
              </a:spcAft>
            </a:pPr>
            <a:r>
              <a:rPr lang="en-GB" sz="2400" dirty="0" smtClean="0"/>
              <a:t>Around 130 research organisations subscribe to UKRO</a:t>
            </a:r>
          </a:p>
          <a:p>
            <a:pPr marL="109728" indent="0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None/>
            </a:pPr>
            <a:endParaRPr lang="en-GB" sz="1000" dirty="0" smtClean="0"/>
          </a:p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</a:pPr>
            <a:endParaRPr lang="en-GB" sz="1000" dirty="0" smtClean="0"/>
          </a:p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</a:pPr>
            <a:endParaRPr lang="en-GB" sz="1000" dirty="0" smtClean="0"/>
          </a:p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</a:pPr>
            <a:endParaRPr lang="en-GB" sz="1000" dirty="0" smtClean="0"/>
          </a:p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</a:pPr>
            <a:endParaRPr lang="en-US" sz="2200" dirty="0" smtClean="0"/>
          </a:p>
          <a:p>
            <a:pPr>
              <a:lnSpc>
                <a:spcPct val="90000"/>
              </a:lnSpc>
              <a:spcAft>
                <a:spcPct val="20000"/>
              </a:spcAft>
            </a:pPr>
            <a:endParaRPr lang="en-GB" sz="2000" dirty="0" smtClean="0"/>
          </a:p>
          <a:p>
            <a:pPr>
              <a:lnSpc>
                <a:spcPct val="90000"/>
              </a:lnSpc>
              <a:spcAft>
                <a:spcPct val="20000"/>
              </a:spcAft>
            </a:pPr>
            <a:endParaRPr lang="en-US" sz="2400" dirty="0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UK Research Office</a:t>
            </a:r>
            <a:endParaRPr lang="en-US" dirty="0" smtClean="0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96482" y="5943638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78" name="Oval 6"/>
          <p:cNvSpPr>
            <a:spLocks noChangeArrowheads="1"/>
          </p:cNvSpPr>
          <p:nvPr/>
        </p:nvSpPr>
        <p:spPr bwMode="auto">
          <a:xfrm>
            <a:off x="2488227" y="6337300"/>
            <a:ext cx="844062" cy="91440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3079" name="Picture 7" descr="ESR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5974" y="5218814"/>
            <a:ext cx="737088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ahrc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1760" y="5357722"/>
            <a:ext cx="1286608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0" descr="epsr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06677" y="5317164"/>
            <a:ext cx="123971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1" descr="mrc_ne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6523" y="5314624"/>
            <a:ext cx="921726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2" descr="NERC Logo 10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59833" y="5314657"/>
            <a:ext cx="1184031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3" descr="STFC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58966" y="5399030"/>
            <a:ext cx="1283677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4" descr="ukro09_p01_bbsrc_log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54821" y="5443480"/>
            <a:ext cx="951034" cy="2571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017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nl-BE" altLang="en-US" sz="2200" b="1" dirty="0" smtClean="0">
                <a:latin typeface="Arial" charset="0"/>
                <a:cs typeface="Arial" charset="0"/>
              </a:rPr>
              <a:t>UKRO Portal:</a:t>
            </a:r>
            <a:r>
              <a:rPr lang="nl-BE" altLang="en-US" sz="2200" dirty="0" smtClean="0">
                <a:latin typeface="Arial" charset="0"/>
                <a:cs typeface="Arial" charset="0"/>
              </a:rPr>
              <a:t> tailored news articles and clear and accessible web pages on the latest in EU funding – </a:t>
            </a:r>
            <a:r>
              <a:rPr lang="nl-BE" altLang="en-US" sz="2200" dirty="0" smtClean="0">
                <a:latin typeface="Arial" charset="0"/>
                <a:cs typeface="Arial" charset="0"/>
                <a:hlinkClick r:id="rId2"/>
              </a:rPr>
              <a:t>www.ukro.ac.uk</a:t>
            </a:r>
            <a:r>
              <a:rPr lang="nl-BE" altLang="en-US" sz="2200" dirty="0" smtClean="0">
                <a:latin typeface="Arial" charset="0"/>
                <a:cs typeface="Arial" charset="0"/>
              </a:rPr>
              <a:t>. 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nl-BE" altLang="en-US" sz="2200" b="1" dirty="0" smtClean="0">
                <a:latin typeface="Arial" charset="0"/>
                <a:cs typeface="Arial" charset="0"/>
              </a:rPr>
              <a:t>Enquiry service: </a:t>
            </a:r>
            <a:r>
              <a:rPr lang="nl-BE" altLang="en-US" sz="2200" dirty="0" smtClean="0">
                <a:latin typeface="Arial" charset="0"/>
                <a:cs typeface="Arial" charset="0"/>
              </a:rPr>
              <a:t>individual support through your dedicated European Advisor, Alex Berry STFC</a:t>
            </a:r>
            <a:endParaRPr lang="en-US" altLang="en-US" sz="18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nl-BE" altLang="en-US" sz="2200" b="1" dirty="0" smtClean="0">
                <a:latin typeface="Arial" charset="0"/>
                <a:cs typeface="Arial" charset="0"/>
              </a:rPr>
              <a:t>Annual briefing visits: </a:t>
            </a:r>
            <a:r>
              <a:rPr lang="nl-BE" altLang="en-US" sz="2200" dirty="0" smtClean="0">
                <a:latin typeface="Arial" charset="0"/>
                <a:cs typeface="Arial" charset="0"/>
              </a:rPr>
              <a:t>bespoke training for your institution 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nl-BE" altLang="en-US" sz="2200" b="1" dirty="0" smtClean="0">
                <a:latin typeface="Arial" charset="0"/>
                <a:cs typeface="Arial" charset="0"/>
              </a:rPr>
              <a:t>Meeting room:</a:t>
            </a:r>
            <a:r>
              <a:rPr lang="nl-BE" altLang="en-US" sz="2200" dirty="0" smtClean="0">
                <a:latin typeface="Arial" charset="0"/>
                <a:cs typeface="Arial" charset="0"/>
              </a:rPr>
              <a:t> a venue in Brussels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nl-BE" altLang="en-US" sz="1800" i="1" dirty="0" smtClean="0">
                <a:latin typeface="Arial" charset="0"/>
                <a:cs typeface="Arial" charset="0"/>
              </a:rPr>
              <a:t>List of UKRO subscribing institutions can be seen here: </a:t>
            </a:r>
            <a:r>
              <a:rPr lang="nl-BE" altLang="en-US" sz="1800" i="1" dirty="0" smtClean="0">
                <a:latin typeface="Arial" charset="0"/>
                <a:cs typeface="Arial" charset="0"/>
                <a:hlinkClick r:id="rId3"/>
              </a:rPr>
              <a:t>http://www.ukro.ac.uk/aboutukro/Pages/subscribers.aspx</a:t>
            </a:r>
            <a:r>
              <a:rPr lang="nl-BE" altLang="en-US" sz="1800" i="1" dirty="0" smtClean="0">
                <a:latin typeface="Arial" charset="0"/>
                <a:cs typeface="Arial" charset="0"/>
              </a:rPr>
              <a:t> 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endParaRPr lang="nl-BE" altLang="en-US" sz="2200" dirty="0" smtClean="0">
              <a:latin typeface="Arial" charset="0"/>
              <a:cs typeface="Arial" charset="0"/>
            </a:endParaRPr>
          </a:p>
          <a:p>
            <a:pPr eaLnBrk="1" hangingPunct="1"/>
            <a:endParaRPr lang="en-GB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UKRO subscriber services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370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ide updates">
  <a:themeElements>
    <a:clrScheme name="Custom 3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422163"/>
      </a:accent1>
      <a:accent2>
        <a:srgbClr val="68007F"/>
      </a:accent2>
      <a:accent3>
        <a:srgbClr val="9C007F"/>
      </a:accent3>
      <a:accent4>
        <a:srgbClr val="D519FF"/>
      </a:accent4>
      <a:accent5>
        <a:srgbClr val="FF79C2"/>
      </a:accent5>
      <a:accent6>
        <a:srgbClr val="17BBFD"/>
      </a:accent6>
      <a:hlink>
        <a:srgbClr val="00349E"/>
      </a:hlink>
      <a:folHlink>
        <a:srgbClr val="005BD3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3270</Words>
  <Application>Microsoft Office PowerPoint</Application>
  <PresentationFormat>On-screen Show (4:3)</PresentationFormat>
  <Paragraphs>772</Paragraphs>
  <Slides>53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slide updates</vt:lpstr>
      <vt:lpstr>Slide_Master</vt:lpstr>
      <vt:lpstr>EC Horizon 2020 Update</vt:lpstr>
      <vt:lpstr>Katie Lambert: Roles</vt:lpstr>
      <vt:lpstr>Katie Lambert: Roles Cont</vt:lpstr>
      <vt:lpstr>Towards Work Programme 2016-2017</vt:lpstr>
      <vt:lpstr>2016-2017 RI Work Programme</vt:lpstr>
      <vt:lpstr>Strategic orientations for the WP 2016-2017</vt:lpstr>
      <vt:lpstr>Detailed programming process </vt:lpstr>
      <vt:lpstr>UK Research Office</vt:lpstr>
      <vt:lpstr>UKRO subscriber services</vt:lpstr>
      <vt:lpstr>UKRO services</vt:lpstr>
      <vt:lpstr>European Research Council  UK National Contact Point Helpdesk</vt:lpstr>
      <vt:lpstr>Marie Skłodowska-Curie NCP Helpdesk</vt:lpstr>
      <vt:lpstr>How to find calls</vt:lpstr>
      <vt:lpstr>Finding calls on the Participant Portal</vt:lpstr>
      <vt:lpstr>Horizon 2020 icalendar</vt:lpstr>
      <vt:lpstr>Marie Skłodowska-Curie Actions</vt:lpstr>
      <vt:lpstr>Horizon 2020 structure</vt:lpstr>
      <vt:lpstr>PowerPoint Presentation</vt:lpstr>
      <vt:lpstr>MSCA in Horizon 2020</vt:lpstr>
      <vt:lpstr>Definitions</vt:lpstr>
      <vt:lpstr>MSCA – 4 Schemes</vt:lpstr>
      <vt:lpstr>MSCA calls – 2015 timetable</vt:lpstr>
      <vt:lpstr>Marie Skłodowska-Curie Actions</vt:lpstr>
      <vt:lpstr>Innovative Training Networks </vt:lpstr>
      <vt:lpstr>ITN – 3 modes</vt:lpstr>
      <vt:lpstr>ITN – 3 modes (cont.)</vt:lpstr>
      <vt:lpstr>ITN – results of 2013 call</vt:lpstr>
      <vt:lpstr>ITN – indicative results of 2014 call</vt:lpstr>
      <vt:lpstr>MSCA - Statistics</vt:lpstr>
      <vt:lpstr>Marie Skłodowska-Curie Actions</vt:lpstr>
      <vt:lpstr>Research and Innovation Staff Exchange</vt:lpstr>
      <vt:lpstr>Research and Innovation Staff Exchange</vt:lpstr>
      <vt:lpstr>2014 RISE call information</vt:lpstr>
      <vt:lpstr>RISE – indicative results of 2014 call</vt:lpstr>
      <vt:lpstr>Marie Skłodowska-Curie Actions</vt:lpstr>
      <vt:lpstr>Evaluation procedure</vt:lpstr>
      <vt:lpstr>Award Criteria</vt:lpstr>
      <vt:lpstr>ITN evaluation criteria</vt:lpstr>
      <vt:lpstr>RISE evaluation criteria</vt:lpstr>
      <vt:lpstr>Commission contributions</vt:lpstr>
      <vt:lpstr>Useful Links</vt:lpstr>
      <vt:lpstr>Horizon 2020</vt:lpstr>
      <vt:lpstr>ERC calls since 2007: a few statistics </vt:lpstr>
      <vt:lpstr>ERC in H2020 – Calls 2015</vt:lpstr>
      <vt:lpstr>Marie Skłodowska-Curie Actions</vt:lpstr>
      <vt:lpstr>Evaluation procedure</vt:lpstr>
      <vt:lpstr>Award Criteria</vt:lpstr>
      <vt:lpstr>ITN evaluation criteria</vt:lpstr>
      <vt:lpstr>RISE evaluation criteria</vt:lpstr>
      <vt:lpstr>Commission contributions</vt:lpstr>
      <vt:lpstr>Horizon 2020</vt:lpstr>
      <vt:lpstr>ERC calls since 2007: a few statistics </vt:lpstr>
      <vt:lpstr>ERC in H2020 – Calls 2015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UKRO</dc:title>
  <dc:creator>Alexandra Berry (UKRO)</dc:creator>
  <cp:lastModifiedBy>Lambert, Katie (STFC,RAL,SPC)</cp:lastModifiedBy>
  <cp:revision>37</cp:revision>
  <cp:lastPrinted>2014-11-14T11:00:12Z</cp:lastPrinted>
  <dcterms:created xsi:type="dcterms:W3CDTF">2014-10-13T09:14:58Z</dcterms:created>
  <dcterms:modified xsi:type="dcterms:W3CDTF">2014-11-20T17:51:30Z</dcterms:modified>
</cp:coreProperties>
</file>