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6" y="-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C3EAFB4-044A-48E1-B877-830F3532C9D4}" type="datetimeFigureOut">
              <a:rPr lang="en-GB" smtClean="0"/>
              <a:t>18/11/2014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71A301-4A13-47A3-AF19-3AAD0658B3AF}" type="slidenum">
              <a:rPr lang="en-GB" smtClean="0"/>
              <a:t>‹#›</a:t>
            </a:fld>
            <a:endParaRPr lang="en-GB"/>
          </a:p>
        </p:txBody>
      </p:sp>
    </p:spTree>
    <p:extLst>
      <p:ext uri="{BB962C8B-B14F-4D97-AF65-F5344CB8AC3E}">
        <p14:creationId xmlns:p14="http://schemas.microsoft.com/office/powerpoint/2010/main" val="2917185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3EAFB4-044A-48E1-B877-830F3532C9D4}" type="datetimeFigureOut">
              <a:rPr lang="en-GB" smtClean="0"/>
              <a:t>18/11/2014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71A301-4A13-47A3-AF19-3AAD0658B3AF}" type="slidenum">
              <a:rPr lang="en-GB" smtClean="0"/>
              <a:t>‹#›</a:t>
            </a:fld>
            <a:endParaRPr lang="en-GB"/>
          </a:p>
        </p:txBody>
      </p:sp>
    </p:spTree>
    <p:extLst>
      <p:ext uri="{BB962C8B-B14F-4D97-AF65-F5344CB8AC3E}">
        <p14:creationId xmlns:p14="http://schemas.microsoft.com/office/powerpoint/2010/main" val="3254987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3EAFB4-044A-48E1-B877-830F3532C9D4}" type="datetimeFigureOut">
              <a:rPr lang="en-GB" smtClean="0"/>
              <a:t>18/11/2014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71A301-4A13-47A3-AF19-3AAD0658B3AF}" type="slidenum">
              <a:rPr lang="en-GB" smtClean="0"/>
              <a:t>‹#›</a:t>
            </a:fld>
            <a:endParaRPr lang="en-GB"/>
          </a:p>
        </p:txBody>
      </p:sp>
    </p:spTree>
    <p:extLst>
      <p:ext uri="{BB962C8B-B14F-4D97-AF65-F5344CB8AC3E}">
        <p14:creationId xmlns:p14="http://schemas.microsoft.com/office/powerpoint/2010/main" val="2999857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3EAFB4-044A-48E1-B877-830F3532C9D4}" type="datetimeFigureOut">
              <a:rPr lang="en-GB" smtClean="0"/>
              <a:t>18/11/2014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71A301-4A13-47A3-AF19-3AAD0658B3AF}" type="slidenum">
              <a:rPr lang="en-GB" smtClean="0"/>
              <a:t>‹#›</a:t>
            </a:fld>
            <a:endParaRPr lang="en-GB"/>
          </a:p>
        </p:txBody>
      </p:sp>
    </p:spTree>
    <p:extLst>
      <p:ext uri="{BB962C8B-B14F-4D97-AF65-F5344CB8AC3E}">
        <p14:creationId xmlns:p14="http://schemas.microsoft.com/office/powerpoint/2010/main" val="2878532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3EAFB4-044A-48E1-B877-830F3532C9D4}" type="datetimeFigureOut">
              <a:rPr lang="en-GB" smtClean="0"/>
              <a:t>18/11/2014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71A301-4A13-47A3-AF19-3AAD0658B3AF}" type="slidenum">
              <a:rPr lang="en-GB" smtClean="0"/>
              <a:t>‹#›</a:t>
            </a:fld>
            <a:endParaRPr lang="en-GB"/>
          </a:p>
        </p:txBody>
      </p:sp>
    </p:spTree>
    <p:extLst>
      <p:ext uri="{BB962C8B-B14F-4D97-AF65-F5344CB8AC3E}">
        <p14:creationId xmlns:p14="http://schemas.microsoft.com/office/powerpoint/2010/main" val="2485284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C3EAFB4-044A-48E1-B877-830F3532C9D4}" type="datetimeFigureOut">
              <a:rPr lang="en-GB" smtClean="0"/>
              <a:t>18/11/2014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71A301-4A13-47A3-AF19-3AAD0658B3AF}" type="slidenum">
              <a:rPr lang="en-GB" smtClean="0"/>
              <a:t>‹#›</a:t>
            </a:fld>
            <a:endParaRPr lang="en-GB"/>
          </a:p>
        </p:txBody>
      </p:sp>
    </p:spTree>
    <p:extLst>
      <p:ext uri="{BB962C8B-B14F-4D97-AF65-F5344CB8AC3E}">
        <p14:creationId xmlns:p14="http://schemas.microsoft.com/office/powerpoint/2010/main" val="3927174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C3EAFB4-044A-48E1-B877-830F3532C9D4}" type="datetimeFigureOut">
              <a:rPr lang="en-GB" smtClean="0"/>
              <a:t>18/11/2014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271A301-4A13-47A3-AF19-3AAD0658B3AF}" type="slidenum">
              <a:rPr lang="en-GB" smtClean="0"/>
              <a:t>‹#›</a:t>
            </a:fld>
            <a:endParaRPr lang="en-GB"/>
          </a:p>
        </p:txBody>
      </p:sp>
    </p:spTree>
    <p:extLst>
      <p:ext uri="{BB962C8B-B14F-4D97-AF65-F5344CB8AC3E}">
        <p14:creationId xmlns:p14="http://schemas.microsoft.com/office/powerpoint/2010/main" val="2930798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C3EAFB4-044A-48E1-B877-830F3532C9D4}" type="datetimeFigureOut">
              <a:rPr lang="en-GB" smtClean="0"/>
              <a:t>18/11/2014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271A301-4A13-47A3-AF19-3AAD0658B3AF}" type="slidenum">
              <a:rPr lang="en-GB" smtClean="0"/>
              <a:t>‹#›</a:t>
            </a:fld>
            <a:endParaRPr lang="en-GB"/>
          </a:p>
        </p:txBody>
      </p:sp>
    </p:spTree>
    <p:extLst>
      <p:ext uri="{BB962C8B-B14F-4D97-AF65-F5344CB8AC3E}">
        <p14:creationId xmlns:p14="http://schemas.microsoft.com/office/powerpoint/2010/main" val="2609065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EAFB4-044A-48E1-B877-830F3532C9D4}" type="datetimeFigureOut">
              <a:rPr lang="en-GB" smtClean="0"/>
              <a:t>18/11/2014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271A301-4A13-47A3-AF19-3AAD0658B3AF}" type="slidenum">
              <a:rPr lang="en-GB" smtClean="0"/>
              <a:t>‹#›</a:t>
            </a:fld>
            <a:endParaRPr lang="en-GB"/>
          </a:p>
        </p:txBody>
      </p:sp>
    </p:spTree>
    <p:extLst>
      <p:ext uri="{BB962C8B-B14F-4D97-AF65-F5344CB8AC3E}">
        <p14:creationId xmlns:p14="http://schemas.microsoft.com/office/powerpoint/2010/main" val="4213632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3EAFB4-044A-48E1-B877-830F3532C9D4}" type="datetimeFigureOut">
              <a:rPr lang="en-GB" smtClean="0"/>
              <a:t>18/11/2014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71A301-4A13-47A3-AF19-3AAD0658B3AF}" type="slidenum">
              <a:rPr lang="en-GB" smtClean="0"/>
              <a:t>‹#›</a:t>
            </a:fld>
            <a:endParaRPr lang="en-GB"/>
          </a:p>
        </p:txBody>
      </p:sp>
    </p:spTree>
    <p:extLst>
      <p:ext uri="{BB962C8B-B14F-4D97-AF65-F5344CB8AC3E}">
        <p14:creationId xmlns:p14="http://schemas.microsoft.com/office/powerpoint/2010/main" val="248093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3EAFB4-044A-48E1-B877-830F3532C9D4}" type="datetimeFigureOut">
              <a:rPr lang="en-GB" smtClean="0"/>
              <a:t>18/11/2014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71A301-4A13-47A3-AF19-3AAD0658B3AF}" type="slidenum">
              <a:rPr lang="en-GB" smtClean="0"/>
              <a:t>‹#›</a:t>
            </a:fld>
            <a:endParaRPr lang="en-GB"/>
          </a:p>
        </p:txBody>
      </p:sp>
    </p:spTree>
    <p:extLst>
      <p:ext uri="{BB962C8B-B14F-4D97-AF65-F5344CB8AC3E}">
        <p14:creationId xmlns:p14="http://schemas.microsoft.com/office/powerpoint/2010/main" val="64130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EAFB4-044A-48E1-B877-830F3532C9D4}" type="datetimeFigureOut">
              <a:rPr lang="en-GB" smtClean="0"/>
              <a:t>18/11/2014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1A301-4A13-47A3-AF19-3AAD0658B3AF}" type="slidenum">
              <a:rPr lang="en-GB" smtClean="0"/>
              <a:t>‹#›</a:t>
            </a:fld>
            <a:endParaRPr lang="en-GB"/>
          </a:p>
        </p:txBody>
      </p:sp>
    </p:spTree>
    <p:extLst>
      <p:ext uri="{BB962C8B-B14F-4D97-AF65-F5344CB8AC3E}">
        <p14:creationId xmlns:p14="http://schemas.microsoft.com/office/powerpoint/2010/main" val="2971146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7200" dirty="0" smtClean="0">
                <a:solidFill>
                  <a:schemeClr val="accent2">
                    <a:lumMod val="75000"/>
                  </a:schemeClr>
                </a:solidFill>
                <a:latin typeface="Arial" panose="020B0604020202020204" pitchFamily="34" charset="0"/>
                <a:cs typeface="Arial" panose="020B0604020202020204" pitchFamily="34" charset="0"/>
              </a:rPr>
              <a:t>H2020 Finance Presentation</a:t>
            </a:r>
            <a:endParaRPr lang="en-GB" sz="7200" dirty="0">
              <a:solidFill>
                <a:schemeClr val="accent2">
                  <a:lumMod val="75000"/>
                </a:schemeClr>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957783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latin typeface="Arial" panose="020B0604020202020204" pitchFamily="34" charset="0"/>
                <a:cs typeface="Arial" panose="020B0604020202020204" pitchFamily="34" charset="0"/>
              </a:rPr>
              <a:t>Requirements</a:t>
            </a:r>
            <a:endParaRPr lang="en-GB"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GB" i="1" dirty="0" smtClean="0">
                <a:solidFill>
                  <a:schemeClr val="accent2">
                    <a:lumMod val="75000"/>
                  </a:schemeClr>
                </a:solidFill>
                <a:latin typeface="Arial" panose="020B0604020202020204" pitchFamily="34" charset="0"/>
                <a:cs typeface="Arial" panose="020B0604020202020204" pitchFamily="34" charset="0"/>
              </a:rPr>
              <a:t>It is an STFC requirement to have a signed BID form for all external funding.</a:t>
            </a:r>
          </a:p>
          <a:p>
            <a:pPr marL="0" indent="0">
              <a:buNone/>
            </a:pPr>
            <a:endParaRPr lang="en-GB" dirty="0">
              <a:solidFill>
                <a:schemeClr val="accent1">
                  <a:lumMod val="75000"/>
                </a:schemeClr>
              </a:solidFill>
              <a:latin typeface="Arial" panose="020B0604020202020204" pitchFamily="34" charset="0"/>
              <a:cs typeface="Arial" panose="020B0604020202020204" pitchFamily="34" charset="0"/>
            </a:endParaRPr>
          </a:p>
          <a:p>
            <a:pPr marL="0" indent="0">
              <a:buNone/>
            </a:pPr>
            <a:r>
              <a:rPr lang="en-GB" sz="1800" dirty="0" smtClean="0">
                <a:solidFill>
                  <a:schemeClr val="accent1">
                    <a:lumMod val="75000"/>
                  </a:schemeClr>
                </a:solidFill>
                <a:latin typeface="Arial" panose="020B0604020202020204" pitchFamily="34" charset="0"/>
                <a:cs typeface="Arial" panose="020B0604020202020204" pitchFamily="34" charset="0"/>
              </a:rPr>
              <a:t>There is a project being led by Mark Affonso to put a STFC corporate bidding process together.</a:t>
            </a:r>
          </a:p>
          <a:p>
            <a:pPr marL="0" indent="0">
              <a:buNone/>
            </a:pPr>
            <a:endParaRPr lang="en-GB" sz="1800" dirty="0">
              <a:solidFill>
                <a:schemeClr val="accent1">
                  <a:lumMod val="75000"/>
                </a:schemeClr>
              </a:solidFill>
              <a:latin typeface="Arial" panose="020B0604020202020204" pitchFamily="34" charset="0"/>
              <a:cs typeface="Arial" panose="020B0604020202020204" pitchFamily="34" charset="0"/>
            </a:endParaRPr>
          </a:p>
          <a:p>
            <a:pPr marL="0" indent="0">
              <a:buNone/>
            </a:pPr>
            <a:endParaRPr lang="en-GB" dirty="0">
              <a:solidFill>
                <a:schemeClr val="accent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3855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en-GB" b="1" u="sng" dirty="0" smtClean="0">
                <a:solidFill>
                  <a:srgbClr val="FF0000"/>
                </a:solidFill>
                <a:latin typeface="Arial" panose="020B0604020202020204" pitchFamily="34" charset="0"/>
                <a:cs typeface="Arial" panose="020B0604020202020204" pitchFamily="34" charset="0"/>
              </a:rPr>
              <a:t>H2020 BIDS</a:t>
            </a:r>
            <a:br>
              <a:rPr lang="en-GB" b="1" u="sng" dirty="0" smtClean="0">
                <a:solidFill>
                  <a:srgbClr val="FF0000"/>
                </a:solidFill>
                <a:latin typeface="Arial" panose="020B0604020202020204" pitchFamily="34" charset="0"/>
                <a:cs typeface="Arial" panose="020B0604020202020204" pitchFamily="34" charset="0"/>
              </a:rPr>
            </a:br>
            <a:r>
              <a:rPr lang="en-GB" sz="2800" b="1" i="1" dirty="0" smtClean="0">
                <a:solidFill>
                  <a:srgbClr val="7030A0"/>
                </a:solidFill>
                <a:latin typeface="Arial" panose="020B0604020202020204" pitchFamily="34" charset="0"/>
                <a:cs typeface="Arial" panose="020B0604020202020204" pitchFamily="34" charset="0"/>
              </a:rPr>
              <a:t>The Bid Form is an important key financial document</a:t>
            </a:r>
            <a:endParaRPr lang="en-GB" b="1" u="sng" dirty="0">
              <a:solidFill>
                <a:schemeClr val="tx2">
                  <a:lumMod val="60000"/>
                  <a:lumOff val="4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5536" y="1412776"/>
            <a:ext cx="8229600" cy="4281339"/>
          </a:xfrm>
        </p:spPr>
        <p:txBody>
          <a:bodyPr>
            <a:normAutofit/>
          </a:bodyPr>
          <a:lstStyle/>
          <a:p>
            <a:pPr marL="457200" indent="-457200">
              <a:buAutoNum type="arabicParenR"/>
            </a:pPr>
            <a:r>
              <a:rPr lang="en-GB" sz="1800" dirty="0" smtClean="0">
                <a:solidFill>
                  <a:srgbClr val="FF0000"/>
                </a:solidFill>
                <a:latin typeface="Arial" panose="020B0604020202020204" pitchFamily="34" charset="0"/>
                <a:cs typeface="Arial" panose="020B0604020202020204" pitchFamily="34" charset="0"/>
              </a:rPr>
              <a:t>Involve finance, legal &amp; commercial, line management and division heads from an early stage in the process.</a:t>
            </a:r>
          </a:p>
          <a:p>
            <a:pPr marL="457200" indent="-457200">
              <a:buAutoNum type="arabicParenR"/>
            </a:pPr>
            <a:r>
              <a:rPr lang="en-GB" sz="1800" dirty="0" smtClean="0">
                <a:solidFill>
                  <a:srgbClr val="FF0000"/>
                </a:solidFill>
                <a:latin typeface="Arial" panose="020B0604020202020204" pitchFamily="34" charset="0"/>
                <a:cs typeface="Arial" panose="020B0604020202020204" pitchFamily="34" charset="0"/>
              </a:rPr>
              <a:t>Contact finance for the relevant BID form to complete along with the STFC Corporate H2020 guidance.</a:t>
            </a:r>
          </a:p>
          <a:p>
            <a:pPr marL="457200" indent="-457200">
              <a:buAutoNum type="arabicParenR"/>
            </a:pPr>
            <a:r>
              <a:rPr lang="en-GB" sz="1800" dirty="0" smtClean="0">
                <a:solidFill>
                  <a:srgbClr val="FF0000"/>
                </a:solidFill>
                <a:latin typeface="Arial" panose="020B0604020202020204" pitchFamily="34" charset="0"/>
                <a:cs typeface="Arial" panose="020B0604020202020204" pitchFamily="34" charset="0"/>
              </a:rPr>
              <a:t>The BID form needs to be signed before any formal information is supplied to the external funder.</a:t>
            </a:r>
          </a:p>
          <a:p>
            <a:pPr marL="457200" indent="-457200">
              <a:buAutoNum type="arabicParenR"/>
            </a:pPr>
            <a:r>
              <a:rPr lang="en-GB" sz="1800" dirty="0" smtClean="0">
                <a:solidFill>
                  <a:srgbClr val="FF0000"/>
                </a:solidFill>
                <a:latin typeface="Arial" panose="020B0604020202020204" pitchFamily="34" charset="0"/>
                <a:cs typeface="Arial" panose="020B0604020202020204" pitchFamily="34" charset="0"/>
              </a:rPr>
              <a:t>When the BID form is completed it gives the following financial information:</a:t>
            </a:r>
          </a:p>
          <a:p>
            <a:pPr marL="0" indent="0">
              <a:buNone/>
            </a:pPr>
            <a:r>
              <a:rPr lang="en-GB" sz="1800" dirty="0" smtClean="0">
                <a:solidFill>
                  <a:srgbClr val="FF0000"/>
                </a:solidFill>
                <a:latin typeface="Arial" panose="020B0604020202020204" pitchFamily="34" charset="0"/>
                <a:cs typeface="Arial" panose="020B0604020202020204" pitchFamily="34" charset="0"/>
              </a:rPr>
              <a:t>	a) The costs submitted to the EC</a:t>
            </a:r>
          </a:p>
          <a:p>
            <a:pPr marL="0" indent="0">
              <a:buNone/>
            </a:pPr>
            <a:r>
              <a:rPr lang="en-GB" sz="1800" dirty="0">
                <a:solidFill>
                  <a:srgbClr val="FF0000"/>
                </a:solidFill>
                <a:latin typeface="Arial" panose="020B0604020202020204" pitchFamily="34" charset="0"/>
                <a:cs typeface="Arial" panose="020B0604020202020204" pitchFamily="34" charset="0"/>
              </a:rPr>
              <a:t>	</a:t>
            </a:r>
            <a:r>
              <a:rPr lang="en-GB" sz="1800" dirty="0" smtClean="0">
                <a:solidFill>
                  <a:srgbClr val="FF0000"/>
                </a:solidFill>
                <a:latin typeface="Arial" panose="020B0604020202020204" pitchFamily="34" charset="0"/>
                <a:cs typeface="Arial" panose="020B0604020202020204" pitchFamily="34" charset="0"/>
              </a:rPr>
              <a:t>b) Funding the project will receive</a:t>
            </a:r>
          </a:p>
          <a:p>
            <a:pPr marL="0" indent="0">
              <a:buNone/>
            </a:pPr>
            <a:r>
              <a:rPr lang="en-GB" sz="1800" dirty="0">
                <a:solidFill>
                  <a:srgbClr val="FF0000"/>
                </a:solidFill>
                <a:latin typeface="Arial" panose="020B0604020202020204" pitchFamily="34" charset="0"/>
                <a:cs typeface="Arial" panose="020B0604020202020204" pitchFamily="34" charset="0"/>
              </a:rPr>
              <a:t>	</a:t>
            </a:r>
            <a:r>
              <a:rPr lang="en-GB" sz="1800" dirty="0" smtClean="0">
                <a:solidFill>
                  <a:srgbClr val="FF0000"/>
                </a:solidFill>
                <a:latin typeface="Arial" panose="020B0604020202020204" pitchFamily="34" charset="0"/>
                <a:cs typeface="Arial" panose="020B0604020202020204" pitchFamily="34" charset="0"/>
              </a:rPr>
              <a:t>c) Internal costs to the department </a:t>
            </a:r>
          </a:p>
          <a:p>
            <a:pPr marL="0" indent="0">
              <a:buNone/>
            </a:pPr>
            <a:endParaRPr lang="en-GB" sz="1800" dirty="0">
              <a:solidFill>
                <a:srgbClr val="FF0000"/>
              </a:solidFill>
              <a:latin typeface="Arial" panose="020B0604020202020204" pitchFamily="34" charset="0"/>
              <a:cs typeface="Arial" panose="020B0604020202020204" pitchFamily="34" charset="0"/>
            </a:endParaRPr>
          </a:p>
          <a:p>
            <a:pPr marL="0" indent="0">
              <a:buNone/>
            </a:pPr>
            <a:r>
              <a:rPr lang="en-GB" sz="2000" b="1" u="sng" dirty="0" smtClean="0">
                <a:solidFill>
                  <a:srgbClr val="FF0000"/>
                </a:solidFill>
                <a:latin typeface="Arial" panose="020B0604020202020204" pitchFamily="34" charset="0"/>
                <a:cs typeface="Arial" panose="020B0604020202020204" pitchFamily="34" charset="0"/>
              </a:rPr>
              <a:t>Any BIDS for over £100K need to have a BID review.</a:t>
            </a:r>
          </a:p>
          <a:p>
            <a:pPr marL="0" indent="0">
              <a:buNone/>
            </a:pPr>
            <a:endParaRPr lang="en-GB" sz="1800" dirty="0" smtClean="0">
              <a:solidFill>
                <a:srgbClr val="FF0000"/>
              </a:solidFill>
              <a:latin typeface="Arial" panose="020B0604020202020204" pitchFamily="34" charset="0"/>
              <a:cs typeface="Arial" panose="020B0604020202020204" pitchFamily="34" charset="0"/>
            </a:endParaRPr>
          </a:p>
          <a:p>
            <a:pPr marL="457200" indent="-457200">
              <a:buAutoNum type="arabicParenR"/>
            </a:pPr>
            <a:endParaRPr lang="en-GB" sz="1800" dirty="0" smtClean="0">
              <a:solidFill>
                <a:srgbClr val="FF0000"/>
              </a:solidFill>
              <a:latin typeface="Arial" panose="020B0604020202020204" pitchFamily="34" charset="0"/>
              <a:cs typeface="Arial" panose="020B0604020202020204" pitchFamily="34" charset="0"/>
            </a:endParaRPr>
          </a:p>
          <a:p>
            <a:pPr marL="457200" indent="-457200">
              <a:buAutoNum type="arabicParenR"/>
            </a:pPr>
            <a:endParaRPr lang="en-GB" sz="1800"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5515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0146"/>
          </a:xfrm>
        </p:spPr>
        <p:txBody>
          <a:bodyPr>
            <a:normAutofit fontScale="90000"/>
          </a:bodyPr>
          <a:lstStyle/>
          <a:p>
            <a:r>
              <a:rPr lang="en-GB" b="1" u="sng" dirty="0" smtClean="0">
                <a:solidFill>
                  <a:schemeClr val="accent2">
                    <a:lumMod val="75000"/>
                  </a:schemeClr>
                </a:solidFill>
                <a:latin typeface="Arial" panose="020B0604020202020204" pitchFamily="34" charset="0"/>
                <a:cs typeface="Arial" panose="020B0604020202020204" pitchFamily="34" charset="0"/>
              </a:rPr>
              <a:t>EC Costings</a:t>
            </a:r>
            <a:br>
              <a:rPr lang="en-GB" b="1" u="sng" dirty="0" smtClean="0">
                <a:solidFill>
                  <a:schemeClr val="accent2">
                    <a:lumMod val="75000"/>
                  </a:schemeClr>
                </a:solidFill>
                <a:latin typeface="Arial" panose="020B0604020202020204" pitchFamily="34" charset="0"/>
                <a:cs typeface="Arial" panose="020B0604020202020204" pitchFamily="34" charset="0"/>
              </a:rPr>
            </a:br>
            <a:r>
              <a:rPr lang="en-GB" sz="2000" b="1" i="1" dirty="0" smtClean="0">
                <a:solidFill>
                  <a:schemeClr val="accent2">
                    <a:lumMod val="75000"/>
                  </a:schemeClr>
                </a:solidFill>
                <a:latin typeface="Arial" panose="020B0604020202020204" pitchFamily="34" charset="0"/>
                <a:cs typeface="Arial" panose="020B0604020202020204" pitchFamily="34" charset="0"/>
              </a:rPr>
              <a:t>The standard EU rule is STFC are reimbursed at 100% of eligible costs with a flat rate of 25% overhead on total direct costs.</a:t>
            </a:r>
            <a:br>
              <a:rPr lang="en-GB" sz="2000" b="1" i="1" dirty="0" smtClean="0">
                <a:solidFill>
                  <a:schemeClr val="accent2">
                    <a:lumMod val="75000"/>
                  </a:schemeClr>
                </a:solidFill>
                <a:latin typeface="Arial" panose="020B0604020202020204" pitchFamily="34" charset="0"/>
                <a:cs typeface="Arial" panose="020B0604020202020204" pitchFamily="34" charset="0"/>
              </a:rPr>
            </a:br>
            <a:r>
              <a:rPr lang="en-GB" sz="2000" i="1" dirty="0" smtClean="0">
                <a:solidFill>
                  <a:schemeClr val="accent5">
                    <a:lumMod val="75000"/>
                  </a:schemeClr>
                </a:solidFill>
                <a:latin typeface="Arial" panose="020B0604020202020204" pitchFamily="34" charset="0"/>
                <a:cs typeface="Arial" panose="020B0604020202020204" pitchFamily="34" charset="0"/>
              </a:rPr>
              <a:t>H2020 costing is supposed to be simple</a:t>
            </a:r>
            <a:endParaRPr lang="en-GB" b="1" u="sng"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1700808"/>
            <a:ext cx="8229600" cy="3949899"/>
          </a:xfrm>
        </p:spPr>
        <p:txBody>
          <a:bodyPr>
            <a:normAutofit/>
          </a:bodyPr>
          <a:lstStyle/>
          <a:p>
            <a:pPr>
              <a:buAutoNum type="arabicParenR"/>
            </a:pPr>
            <a:r>
              <a:rPr lang="en-GB" sz="1800" dirty="0" smtClean="0">
                <a:solidFill>
                  <a:srgbClr val="C00000"/>
                </a:solidFill>
                <a:latin typeface="Arial" panose="020B0604020202020204" pitchFamily="34" charset="0"/>
                <a:cs typeface="Arial" panose="020B0604020202020204" pitchFamily="34" charset="0"/>
              </a:rPr>
              <a:t>Identify what staff resources are required</a:t>
            </a:r>
          </a:p>
          <a:p>
            <a:pPr>
              <a:buAutoNum type="arabicParenR"/>
            </a:pPr>
            <a:r>
              <a:rPr lang="en-GB" sz="1800" dirty="0" smtClean="0">
                <a:solidFill>
                  <a:srgbClr val="C00000"/>
                </a:solidFill>
                <a:latin typeface="Arial" panose="020B0604020202020204" pitchFamily="34" charset="0"/>
                <a:cs typeface="Arial" panose="020B0604020202020204" pitchFamily="34" charset="0"/>
              </a:rPr>
              <a:t>Identify other non staff eligible costs which include:</a:t>
            </a:r>
          </a:p>
          <a:p>
            <a:pPr marL="0" indent="0">
              <a:buNone/>
            </a:pPr>
            <a:r>
              <a:rPr lang="en-GB" sz="1800" dirty="0" smtClean="0">
                <a:solidFill>
                  <a:srgbClr val="C00000"/>
                </a:solidFill>
                <a:latin typeface="Arial" panose="020B0604020202020204" pitchFamily="34" charset="0"/>
                <a:cs typeface="Arial" panose="020B0604020202020204" pitchFamily="34" charset="0"/>
              </a:rPr>
              <a:t>	a) Travel</a:t>
            </a:r>
          </a:p>
          <a:p>
            <a:pPr marL="0" indent="0">
              <a:buNone/>
            </a:pPr>
            <a:r>
              <a:rPr lang="en-GB" sz="1800" dirty="0">
                <a:solidFill>
                  <a:srgbClr val="C00000"/>
                </a:solidFill>
                <a:latin typeface="Arial" panose="020B0604020202020204" pitchFamily="34" charset="0"/>
                <a:cs typeface="Arial" panose="020B0604020202020204" pitchFamily="34" charset="0"/>
              </a:rPr>
              <a:t>	</a:t>
            </a:r>
            <a:r>
              <a:rPr lang="en-GB" sz="1800" dirty="0" smtClean="0">
                <a:solidFill>
                  <a:srgbClr val="C00000"/>
                </a:solidFill>
                <a:latin typeface="Arial" panose="020B0604020202020204" pitchFamily="34" charset="0"/>
                <a:cs typeface="Arial" panose="020B0604020202020204" pitchFamily="34" charset="0"/>
              </a:rPr>
              <a:t>b) Consumables and Supplies (</a:t>
            </a:r>
            <a:r>
              <a:rPr lang="en-GB" sz="1800" dirty="0" err="1" smtClean="0">
                <a:solidFill>
                  <a:srgbClr val="C00000"/>
                </a:solidFill>
                <a:latin typeface="Arial" panose="020B0604020202020204" pitchFamily="34" charset="0"/>
                <a:cs typeface="Arial" panose="020B0604020202020204" pitchFamily="34" charset="0"/>
              </a:rPr>
              <a:t>inc.</a:t>
            </a:r>
            <a:r>
              <a:rPr lang="en-GB" sz="1800" dirty="0" smtClean="0">
                <a:solidFill>
                  <a:srgbClr val="C00000"/>
                </a:solidFill>
                <a:latin typeface="Arial" panose="020B0604020202020204" pitchFamily="34" charset="0"/>
                <a:cs typeface="Arial" panose="020B0604020202020204" pitchFamily="34" charset="0"/>
              </a:rPr>
              <a:t> VAT)</a:t>
            </a:r>
          </a:p>
          <a:p>
            <a:pPr marL="0" indent="0">
              <a:buNone/>
            </a:pPr>
            <a:r>
              <a:rPr lang="en-GB" sz="1800" dirty="0">
                <a:solidFill>
                  <a:srgbClr val="C00000"/>
                </a:solidFill>
                <a:latin typeface="Arial" panose="020B0604020202020204" pitchFamily="34" charset="0"/>
                <a:cs typeface="Arial" panose="020B0604020202020204" pitchFamily="34" charset="0"/>
              </a:rPr>
              <a:t>	</a:t>
            </a:r>
          </a:p>
          <a:p>
            <a:pPr marL="0" indent="0">
              <a:buNone/>
            </a:pPr>
            <a:r>
              <a:rPr lang="en-GB" sz="1800" b="1" u="sng" dirty="0" smtClean="0">
                <a:solidFill>
                  <a:srgbClr val="C00000"/>
                </a:solidFill>
                <a:latin typeface="Arial" panose="020B0604020202020204" pitchFamily="34" charset="0"/>
                <a:cs typeface="Arial" panose="020B0604020202020204" pitchFamily="34" charset="0"/>
              </a:rPr>
              <a:t>Capital Equipment</a:t>
            </a:r>
            <a:endParaRPr lang="en-GB" sz="1800" dirty="0" smtClean="0">
              <a:solidFill>
                <a:srgbClr val="C00000"/>
              </a:solidFill>
              <a:latin typeface="Arial" panose="020B0604020202020204" pitchFamily="34" charset="0"/>
              <a:cs typeface="Arial" panose="020B0604020202020204" pitchFamily="34" charset="0"/>
            </a:endParaRPr>
          </a:p>
          <a:p>
            <a:pPr marL="0" indent="0">
              <a:buNone/>
            </a:pPr>
            <a:r>
              <a:rPr lang="en-GB" sz="1800" dirty="0" smtClean="0">
                <a:solidFill>
                  <a:srgbClr val="C00000"/>
                </a:solidFill>
                <a:latin typeface="Arial" panose="020B0604020202020204" pitchFamily="34" charset="0"/>
                <a:cs typeface="Arial" panose="020B0604020202020204" pitchFamily="34" charset="0"/>
              </a:rPr>
              <a:t>Capital can be purchased on EU projects but before bidding for this you need to ask is this the best way to purchase this as we can only claim the % of usage on the project. </a:t>
            </a:r>
            <a:endParaRPr lang="en-GB" sz="18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7068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b="1" u="sng" dirty="0" smtClean="0">
                <a:solidFill>
                  <a:schemeClr val="accent5">
                    <a:lumMod val="75000"/>
                  </a:schemeClr>
                </a:solidFill>
                <a:latin typeface="Arial" panose="020B0604020202020204" pitchFamily="34" charset="0"/>
                <a:cs typeface="Arial" panose="020B0604020202020204" pitchFamily="34" charset="0"/>
              </a:rPr>
              <a:t>Project Setup</a:t>
            </a:r>
            <a:endParaRPr lang="en-GB" b="1" u="sng" dirty="0">
              <a:solidFill>
                <a:schemeClr val="accent5">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24744"/>
            <a:ext cx="8229600" cy="5001419"/>
          </a:xfrm>
        </p:spPr>
        <p:txBody>
          <a:bodyPr>
            <a:normAutofit/>
          </a:bodyPr>
          <a:lstStyle/>
          <a:p>
            <a:pPr>
              <a:buAutoNum type="arabicParenR"/>
            </a:pPr>
            <a:r>
              <a:rPr lang="en-GB" sz="1800" dirty="0" smtClean="0">
                <a:solidFill>
                  <a:schemeClr val="accent5">
                    <a:lumMod val="75000"/>
                  </a:schemeClr>
                </a:solidFill>
                <a:latin typeface="Arial" panose="020B0604020202020204" pitchFamily="34" charset="0"/>
                <a:cs typeface="Arial" panose="020B0604020202020204" pitchFamily="34" charset="0"/>
              </a:rPr>
              <a:t>The project number is issued once the contract is awarded with a task structure that reflects the contract</a:t>
            </a:r>
          </a:p>
          <a:p>
            <a:pPr>
              <a:buAutoNum type="arabicParenR"/>
            </a:pPr>
            <a:r>
              <a:rPr lang="en-GB" sz="1800" dirty="0" smtClean="0">
                <a:solidFill>
                  <a:schemeClr val="accent5">
                    <a:lumMod val="75000"/>
                  </a:schemeClr>
                </a:solidFill>
                <a:latin typeface="Arial" panose="020B0604020202020204" pitchFamily="34" charset="0"/>
                <a:cs typeface="Arial" panose="020B0604020202020204" pitchFamily="34" charset="0"/>
              </a:rPr>
              <a:t>All receipts must be retained for 5 years.  EC have a no receipt no claim policy</a:t>
            </a:r>
          </a:p>
          <a:p>
            <a:pPr>
              <a:buAutoNum type="arabicParenR"/>
            </a:pPr>
            <a:r>
              <a:rPr lang="en-GB" sz="1800" dirty="0" smtClean="0">
                <a:solidFill>
                  <a:schemeClr val="accent5">
                    <a:lumMod val="75000"/>
                  </a:schemeClr>
                </a:solidFill>
                <a:latin typeface="Arial" panose="020B0604020202020204" pitchFamily="34" charset="0"/>
                <a:cs typeface="Arial" panose="020B0604020202020204" pitchFamily="34" charset="0"/>
              </a:rPr>
              <a:t>All OTL bookings still need to be manually signed off</a:t>
            </a:r>
          </a:p>
          <a:p>
            <a:pPr>
              <a:buAutoNum type="arabicParenR"/>
            </a:pPr>
            <a:r>
              <a:rPr lang="en-GB" sz="1800" dirty="0" smtClean="0">
                <a:solidFill>
                  <a:schemeClr val="accent5">
                    <a:lumMod val="75000"/>
                  </a:schemeClr>
                </a:solidFill>
                <a:latin typeface="Arial" panose="020B0604020202020204" pitchFamily="34" charset="0"/>
                <a:cs typeface="Arial" panose="020B0604020202020204" pitchFamily="34" charset="0"/>
              </a:rPr>
              <a:t>The Form C is prepared by UKSBS.  They will send everything to the project manager for approval and signature.  It is important the management accountant is copied in on all correspondence.</a:t>
            </a:r>
          </a:p>
          <a:p>
            <a:pPr>
              <a:buAutoNum type="arabicParenR"/>
            </a:pPr>
            <a:r>
              <a:rPr lang="en-GB" sz="1800" dirty="0" smtClean="0">
                <a:solidFill>
                  <a:schemeClr val="accent5">
                    <a:lumMod val="75000"/>
                  </a:schemeClr>
                </a:solidFill>
                <a:latin typeface="Arial" panose="020B0604020202020204" pitchFamily="34" charset="0"/>
                <a:cs typeface="Arial" panose="020B0604020202020204" pitchFamily="34" charset="0"/>
              </a:rPr>
              <a:t>The current contact at UKSBS is Colin Childs.</a:t>
            </a:r>
          </a:p>
          <a:p>
            <a:pPr>
              <a:buAutoNum type="arabicParenR"/>
            </a:pPr>
            <a:r>
              <a:rPr lang="en-GB" sz="1800" dirty="0" smtClean="0">
                <a:solidFill>
                  <a:schemeClr val="accent5">
                    <a:lumMod val="75000"/>
                  </a:schemeClr>
                </a:solidFill>
                <a:latin typeface="Arial" panose="020B0604020202020204" pitchFamily="34" charset="0"/>
                <a:cs typeface="Arial" panose="020B0604020202020204" pitchFamily="34" charset="0"/>
              </a:rPr>
              <a:t>The form C and justification of costs are then submitted by the project manager via the EC online submission process. This then comes to finance for authorisation.</a:t>
            </a:r>
          </a:p>
          <a:p>
            <a:pPr marL="0" indent="0">
              <a:buNone/>
            </a:pPr>
            <a:endParaRPr lang="en-GB" sz="1800" dirty="0">
              <a:solidFill>
                <a:schemeClr val="accent5">
                  <a:lumMod val="75000"/>
                </a:schemeClr>
              </a:solidFill>
              <a:latin typeface="Arial" panose="020B0604020202020204" pitchFamily="34" charset="0"/>
              <a:cs typeface="Arial" panose="020B0604020202020204" pitchFamily="34" charset="0"/>
            </a:endParaRPr>
          </a:p>
          <a:p>
            <a:pPr marL="0" indent="0">
              <a:buNone/>
            </a:pPr>
            <a:r>
              <a:rPr lang="en-GB" sz="2000" b="1" i="1" dirty="0" smtClean="0">
                <a:solidFill>
                  <a:schemeClr val="accent5">
                    <a:lumMod val="75000"/>
                  </a:schemeClr>
                </a:solidFill>
                <a:latin typeface="Arial" panose="020B0604020202020204" pitchFamily="34" charset="0"/>
                <a:cs typeface="Arial" panose="020B0604020202020204" pitchFamily="34" charset="0"/>
              </a:rPr>
              <a:t>Important note: when you take on an EC project it is a big responsibility and requires a substantial amount of administration.</a:t>
            </a:r>
          </a:p>
          <a:p>
            <a:pPr>
              <a:buAutoNum type="arabicParenR"/>
            </a:pPr>
            <a:endParaRPr lang="en-GB" sz="1800" dirty="0">
              <a:solidFill>
                <a:schemeClr val="accent5">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7197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b="1" u="sng" dirty="0" smtClean="0">
                <a:latin typeface="Arial" panose="020B0604020202020204" pitchFamily="34" charset="0"/>
                <a:cs typeface="Arial" panose="020B0604020202020204" pitchFamily="34" charset="0"/>
              </a:rPr>
              <a:t>Audit Requirements</a:t>
            </a:r>
            <a:r>
              <a:rPr lang="en-GB" b="1" dirty="0" smtClean="0"/>
              <a:t/>
            </a:r>
            <a:br>
              <a:rPr lang="en-GB" b="1" dirty="0" smtClean="0"/>
            </a:br>
            <a:endParaRPr lang="en-GB" b="1" dirty="0"/>
          </a:p>
        </p:txBody>
      </p:sp>
      <p:sp>
        <p:nvSpPr>
          <p:cNvPr id="3" name="Content Placeholder 2"/>
          <p:cNvSpPr>
            <a:spLocks noGrp="1"/>
          </p:cNvSpPr>
          <p:nvPr>
            <p:ph idx="1"/>
          </p:nvPr>
        </p:nvSpPr>
        <p:spPr>
          <a:xfrm>
            <a:off x="395536" y="836712"/>
            <a:ext cx="8229600" cy="4525963"/>
          </a:xfrm>
        </p:spPr>
        <p:txBody>
          <a:bodyPr>
            <a:normAutofit fontScale="85000" lnSpcReduction="10000"/>
          </a:bodyPr>
          <a:lstStyle/>
          <a:p>
            <a:pPr lvl="0"/>
            <a:r>
              <a:rPr lang="en-GB" sz="1800" dirty="0" smtClean="0"/>
              <a:t>Retain </a:t>
            </a:r>
            <a:r>
              <a:rPr lang="en-GB" sz="1800" dirty="0"/>
              <a:t>appropriate supporting documentation and receipts including VAT receipts and boarding passes for air </a:t>
            </a:r>
            <a:r>
              <a:rPr lang="en-GB" sz="1800" dirty="0" smtClean="0"/>
              <a:t>travel. </a:t>
            </a:r>
            <a:endParaRPr lang="en-GB" sz="1800" dirty="0"/>
          </a:p>
          <a:p>
            <a:pPr lvl="0"/>
            <a:r>
              <a:rPr lang="en-GB" sz="1800" dirty="0"/>
              <a:t>P</a:t>
            </a:r>
            <a:r>
              <a:rPr lang="en-GB" sz="1800" dirty="0" smtClean="0"/>
              <a:t>rovide </a:t>
            </a:r>
            <a:r>
              <a:rPr lang="en-GB" sz="1800" dirty="0"/>
              <a:t>annotation if required, e.g. where receipts cover more than one project or to clarify which expense claim line is supported by a receipt.</a:t>
            </a:r>
          </a:p>
          <a:p>
            <a:pPr lvl="0"/>
            <a:r>
              <a:rPr lang="en-GB" sz="1800" dirty="0"/>
              <a:t>E</a:t>
            </a:r>
            <a:r>
              <a:rPr lang="en-GB" sz="1800" dirty="0" smtClean="0"/>
              <a:t>nsure (OTL) time </a:t>
            </a:r>
            <a:r>
              <a:rPr lang="en-GB" sz="1800" dirty="0"/>
              <a:t>records are formally approved on either a weekly or a monthly </a:t>
            </a:r>
            <a:r>
              <a:rPr lang="en-GB" sz="1800" dirty="0" smtClean="0"/>
              <a:t>basis.</a:t>
            </a:r>
            <a:endParaRPr lang="en-GB" sz="1800" dirty="0"/>
          </a:p>
          <a:p>
            <a:pPr lvl="0"/>
            <a:r>
              <a:rPr lang="en-GB" sz="1800" dirty="0"/>
              <a:t>E</a:t>
            </a:r>
            <a:r>
              <a:rPr lang="en-GB" sz="1800" dirty="0" smtClean="0"/>
              <a:t>nsure </a:t>
            </a:r>
            <a:r>
              <a:rPr lang="en-GB" sz="1800" dirty="0"/>
              <a:t>that the EU Project Claim form (Box 3) is ticked on the envelope used to submit hard copies of expenses claims to the UK SBS and that the envelope is marked with the EU project </a:t>
            </a:r>
            <a:r>
              <a:rPr lang="en-GB" sz="1800" dirty="0" smtClean="0"/>
              <a:t>name.  </a:t>
            </a:r>
          </a:p>
          <a:p>
            <a:pPr lvl="0"/>
            <a:r>
              <a:rPr lang="en-GB" sz="1800" dirty="0" smtClean="0"/>
              <a:t>Use </a:t>
            </a:r>
            <a:r>
              <a:rPr lang="en-GB" sz="1800" dirty="0"/>
              <a:t>HRG for booking travel and </a:t>
            </a:r>
            <a:r>
              <a:rPr lang="en-GB" sz="1800" dirty="0" smtClean="0"/>
              <a:t>accommodation.</a:t>
            </a:r>
            <a:endParaRPr lang="en-GB" sz="1800" dirty="0"/>
          </a:p>
          <a:p>
            <a:pPr lvl="0"/>
            <a:r>
              <a:rPr lang="en-GB" sz="1800" dirty="0" smtClean="0"/>
              <a:t>Any T&amp;S should be booked in line with STFC 2014 Policy.</a:t>
            </a:r>
            <a:endParaRPr lang="en-GB" sz="1800" dirty="0"/>
          </a:p>
          <a:p>
            <a:pPr lvl="0"/>
            <a:r>
              <a:rPr lang="en-GB" sz="1800" dirty="0"/>
              <a:t>E</a:t>
            </a:r>
            <a:r>
              <a:rPr lang="en-GB" sz="1800" dirty="0" smtClean="0"/>
              <a:t>nsure STFC internal </a:t>
            </a:r>
            <a:r>
              <a:rPr lang="en-GB" sz="1800" dirty="0"/>
              <a:t>recharges are supported by adequate evidence including methodology of application available to the </a:t>
            </a:r>
            <a:r>
              <a:rPr lang="en-GB" sz="1800" dirty="0" smtClean="0"/>
              <a:t>auditor. (Ridgeway House invoices </a:t>
            </a:r>
            <a:r>
              <a:rPr lang="en-GB" sz="1800" dirty="0" err="1" smtClean="0"/>
              <a:t>etc</a:t>
            </a:r>
            <a:r>
              <a:rPr lang="en-GB" sz="1800" dirty="0" smtClean="0"/>
              <a:t>)</a:t>
            </a:r>
            <a:endParaRPr lang="en-GB" sz="1800" dirty="0"/>
          </a:p>
          <a:p>
            <a:pPr marL="0" indent="0">
              <a:buNone/>
            </a:pPr>
            <a:endParaRPr lang="en-GB" sz="1800" dirty="0" smtClean="0"/>
          </a:p>
          <a:p>
            <a:pPr marL="0" indent="0">
              <a:buNone/>
            </a:pPr>
            <a:r>
              <a:rPr lang="en-GB" sz="1800" i="1" dirty="0" smtClean="0">
                <a:solidFill>
                  <a:srgbClr val="FF0000"/>
                </a:solidFill>
                <a:latin typeface="Arial" panose="020B0604020202020204" pitchFamily="34" charset="0"/>
                <a:cs typeface="Arial" panose="020B0604020202020204" pitchFamily="34" charset="0"/>
              </a:rPr>
              <a:t>Audit </a:t>
            </a:r>
            <a:r>
              <a:rPr lang="en-GB" sz="1800" i="1" dirty="0">
                <a:solidFill>
                  <a:srgbClr val="FF0000"/>
                </a:solidFill>
                <a:latin typeface="Arial" panose="020B0604020202020204" pitchFamily="34" charset="0"/>
                <a:cs typeface="Arial" panose="020B0604020202020204" pitchFamily="34" charset="0"/>
              </a:rPr>
              <a:t>certificates are required for projects that receive more than or equal to €325,000 (excluding flat rate overheads) </a:t>
            </a:r>
            <a:r>
              <a:rPr lang="en-GB" sz="1800" i="1" dirty="0" smtClean="0">
                <a:solidFill>
                  <a:srgbClr val="FF0000"/>
                </a:solidFill>
                <a:latin typeface="Arial" panose="020B0604020202020204" pitchFamily="34" charset="0"/>
                <a:cs typeface="Arial" panose="020B0604020202020204" pitchFamily="34" charset="0"/>
              </a:rPr>
              <a:t>and is </a:t>
            </a:r>
            <a:r>
              <a:rPr lang="en-GB" sz="1800" i="1" dirty="0">
                <a:solidFill>
                  <a:srgbClr val="FF0000"/>
                </a:solidFill>
                <a:latin typeface="Arial" panose="020B0604020202020204" pitchFamily="34" charset="0"/>
                <a:cs typeface="Arial" panose="020B0604020202020204" pitchFamily="34" charset="0"/>
              </a:rPr>
              <a:t>only required at the end of the project.  However, if you have a large income or complicated project it would make sense to have the audit done more </a:t>
            </a:r>
            <a:r>
              <a:rPr lang="en-GB" sz="1800" i="1" dirty="0" smtClean="0">
                <a:solidFill>
                  <a:srgbClr val="FF0000"/>
                </a:solidFill>
                <a:latin typeface="Arial" panose="020B0604020202020204" pitchFamily="34" charset="0"/>
                <a:cs typeface="Arial" panose="020B0604020202020204" pitchFamily="34" charset="0"/>
              </a:rPr>
              <a:t>frequently and the audit cost should be taken in to account. </a:t>
            </a:r>
          </a:p>
          <a:p>
            <a:pPr marL="0" indent="0">
              <a:buNone/>
            </a:pPr>
            <a:endParaRPr lang="en-GB" sz="1800" i="1" dirty="0">
              <a:solidFill>
                <a:srgbClr val="FF0000"/>
              </a:solidFill>
              <a:latin typeface="Arial" panose="020B0604020202020204" pitchFamily="34" charset="0"/>
              <a:cs typeface="Arial" panose="020B0604020202020204" pitchFamily="34" charset="0"/>
            </a:endParaRPr>
          </a:p>
          <a:p>
            <a:pPr marL="0" indent="0">
              <a:buNone/>
            </a:pPr>
            <a:r>
              <a:rPr lang="en-GB" sz="1800" i="1" dirty="0" smtClean="0">
                <a:solidFill>
                  <a:srgbClr val="FF0000"/>
                </a:solidFill>
                <a:latin typeface="Arial" panose="020B0604020202020204" pitchFamily="34" charset="0"/>
                <a:cs typeface="Arial" panose="020B0604020202020204" pitchFamily="34" charset="0"/>
              </a:rPr>
              <a:t>The EC audit </a:t>
            </a:r>
            <a:r>
              <a:rPr lang="en-GB" sz="1800" i="1" dirty="0">
                <a:solidFill>
                  <a:srgbClr val="FF0000"/>
                </a:solidFill>
                <a:latin typeface="Arial" panose="020B0604020202020204" pitchFamily="34" charset="0"/>
                <a:cs typeface="Arial" panose="020B0604020202020204" pitchFamily="34" charset="0"/>
              </a:rPr>
              <a:t>can only audit a project 2 years after it has </a:t>
            </a:r>
            <a:r>
              <a:rPr lang="en-GB" sz="1800" i="1" dirty="0" smtClean="0">
                <a:solidFill>
                  <a:srgbClr val="FF0000"/>
                </a:solidFill>
                <a:latin typeface="Arial" panose="020B0604020202020204" pitchFamily="34" charset="0"/>
                <a:cs typeface="Arial" panose="020B0604020202020204" pitchFamily="34" charset="0"/>
              </a:rPr>
              <a:t>finished.</a:t>
            </a:r>
            <a:endParaRPr lang="en-GB" sz="1800" i="1" dirty="0">
              <a:solidFill>
                <a:srgbClr val="FF0000"/>
              </a:solidFill>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8290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1257</TotalTime>
  <Words>446</Words>
  <Application>Microsoft Office PowerPoint</Application>
  <PresentationFormat>On-screen Show (4:3)</PresentationFormat>
  <Paragraphs>45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H2020 Finance Presentation</vt:lpstr>
      <vt:lpstr>Requirements</vt:lpstr>
      <vt:lpstr>H2020 BIDS The Bid Form is an important key financial document</vt:lpstr>
      <vt:lpstr>EC Costings The standard EU rule is STFC are reimbursed at 100% of eligible costs with a flat rate of 25% overhead on total direct costs. H2020 costing is supposed to be simple</vt:lpstr>
      <vt:lpstr>Project Setup</vt:lpstr>
      <vt:lpstr>Audit Requirements </vt:lpstr>
    </vt:vector>
  </TitlesOfParts>
  <Company>STFC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Rankin, Steph (STFC,RAL,FIN)</dc:creator>
  <cp:lastModifiedBy>Rankin, Steph (STFC,RAL,FIN)</cp:lastModifiedBy>
  <cp:revision>36</cp:revision>
  <cp:lastPrinted>2014-11-18T12:01:12Z</cp:lastPrinted>
  <dcterms:created xsi:type="dcterms:W3CDTF">2013-05-03T11:01:16Z</dcterms:created>
  <dcterms:modified xsi:type="dcterms:W3CDTF">2014-11-18T16:11:48Z</dcterms:modified>
</cp:coreProperties>
</file>