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GB" dirty="0" smtClean="0">
                <a:solidFill>
                  <a:srgbClr val="FF0000"/>
                </a:solidFill>
                <a:effectLst>
                  <a:outerShdw blurRad="38100" dist="38100" dir="2700000" algn="tl">
                    <a:srgbClr val="000000">
                      <a:alpha val="43137"/>
                    </a:srgbClr>
                  </a:outerShdw>
                </a:effectLst>
              </a:rPr>
              <a:t>PPD H2020 Survey</a:t>
            </a:r>
            <a:endParaRPr lang="en-GB" dirty="0">
              <a:solidFill>
                <a:srgbClr val="FF000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983163"/>
          </a:xfrm>
        </p:spPr>
        <p:txBody>
          <a:bodyPr>
            <a:normAutofit lnSpcReduction="10000"/>
          </a:bodyPr>
          <a:lstStyle/>
          <a:p>
            <a:endParaRPr lang="en-GB" dirty="0" smtClean="0"/>
          </a:p>
          <a:p>
            <a:endParaRPr lang="en-GB" dirty="0" smtClean="0"/>
          </a:p>
          <a:p>
            <a:r>
              <a:rPr lang="en-GB" dirty="0" smtClean="0"/>
              <a:t>Stephen	 		Intro 				 </a:t>
            </a:r>
            <a:r>
              <a:rPr lang="en-GB" dirty="0"/>
              <a:t>5’</a:t>
            </a:r>
          </a:p>
          <a:p>
            <a:r>
              <a:rPr lang="en-GB" dirty="0" smtClean="0"/>
              <a:t>Katie 			Her role 			15’</a:t>
            </a:r>
          </a:p>
          <a:p>
            <a:r>
              <a:rPr lang="en-GB" dirty="0" smtClean="0"/>
              <a:t>Chris			Additional support 	</a:t>
            </a:r>
            <a:endParaRPr lang="en-GB" dirty="0"/>
          </a:p>
          <a:p>
            <a:r>
              <a:rPr lang="en-GB" dirty="0" smtClean="0"/>
              <a:t>Katie (for Alex) 	UKRO </a:t>
            </a:r>
            <a:r>
              <a:rPr lang="en-GB" dirty="0"/>
              <a:t>role 	</a:t>
            </a:r>
            <a:r>
              <a:rPr lang="en-GB" dirty="0" smtClean="0"/>
              <a:t>		10</a:t>
            </a:r>
            <a:r>
              <a:rPr lang="en-GB" dirty="0"/>
              <a:t>’</a:t>
            </a:r>
          </a:p>
          <a:p>
            <a:r>
              <a:rPr lang="en-GB" dirty="0" smtClean="0"/>
              <a:t>Steph			Finance </a:t>
            </a:r>
            <a:r>
              <a:rPr lang="en-GB" dirty="0"/>
              <a:t>perspective 	</a:t>
            </a:r>
            <a:r>
              <a:rPr lang="en-GB" dirty="0" smtClean="0"/>
              <a:t>10</a:t>
            </a:r>
            <a:r>
              <a:rPr lang="en-GB" dirty="0"/>
              <a:t>’</a:t>
            </a:r>
          </a:p>
          <a:p>
            <a:r>
              <a:rPr lang="en-GB" dirty="0" smtClean="0"/>
              <a:t>All				PPD </a:t>
            </a:r>
            <a:r>
              <a:rPr lang="en-GB" dirty="0"/>
              <a:t>interests </a:t>
            </a:r>
            <a:r>
              <a:rPr lang="en-GB" dirty="0" smtClean="0"/>
              <a:t>		30</a:t>
            </a:r>
            <a:r>
              <a:rPr lang="en-GB" dirty="0"/>
              <a:t>’</a:t>
            </a:r>
          </a:p>
          <a:p>
            <a:r>
              <a:rPr lang="en-GB" dirty="0"/>
              <a:t>All </a:t>
            </a:r>
            <a:r>
              <a:rPr lang="en-GB" dirty="0" smtClean="0"/>
              <a:t>				Q&amp;A 				20</a:t>
            </a:r>
            <a:r>
              <a:rPr lang="en-GB" dirty="0"/>
              <a:t>’</a:t>
            </a:r>
          </a:p>
          <a:p>
            <a:endParaRPr lang="en-GB" dirty="0"/>
          </a:p>
        </p:txBody>
      </p:sp>
      <p:pic>
        <p:nvPicPr>
          <p:cNvPr id="1026" name="Picture 2" descr="http://celerway.com/wp-content/uploads/2014/09/h20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4800" y="1024467"/>
            <a:ext cx="3505200" cy="1029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5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GB" dirty="0" smtClean="0">
                <a:solidFill>
                  <a:srgbClr val="FF0000"/>
                </a:solidFill>
                <a:effectLst>
                  <a:outerShdw blurRad="38100" dist="38100" dir="2700000" algn="tl">
                    <a:srgbClr val="000000">
                      <a:alpha val="43137"/>
                    </a:srgbClr>
                  </a:outerShdw>
                </a:effectLst>
              </a:rPr>
              <a:t>PPD H2020 Activity</a:t>
            </a:r>
            <a:endParaRPr lang="en-GB" dirty="0">
              <a:solidFill>
                <a:srgbClr val="FF0000"/>
              </a:solidFill>
              <a:effectLst>
                <a:outerShdw blurRad="38100" dist="38100" dir="2700000" algn="tl">
                  <a:srgbClr val="000000">
                    <a:alpha val="43137"/>
                  </a:srgbClr>
                </a:outerShdw>
              </a:effectLst>
            </a:endParaRP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1644786773"/>
              </p:ext>
            </p:extLst>
          </p:nvPr>
        </p:nvGraphicFramePr>
        <p:xfrm>
          <a:off x="457200" y="929640"/>
          <a:ext cx="8229600" cy="5852160"/>
        </p:xfrm>
        <a:graphic>
          <a:graphicData uri="http://schemas.openxmlformats.org/drawingml/2006/table">
            <a:tbl>
              <a:tblPr firstRow="1" bandRow="1">
                <a:tableStyleId>{5C22544A-7EE6-4342-B048-85BDC9FD1C3A}</a:tableStyleId>
              </a:tblPr>
              <a:tblGrid>
                <a:gridCol w="2743200"/>
                <a:gridCol w="3657600"/>
                <a:gridCol w="1828800"/>
              </a:tblGrid>
              <a:tr h="361307">
                <a:tc>
                  <a:txBody>
                    <a:bodyPr/>
                    <a:lstStyle/>
                    <a:p>
                      <a:r>
                        <a:rPr lang="en-GB" dirty="0" smtClean="0"/>
                        <a:t>Who</a:t>
                      </a:r>
                      <a:endParaRPr lang="en-GB" dirty="0"/>
                    </a:p>
                  </a:txBody>
                  <a:tcPr/>
                </a:tc>
                <a:tc>
                  <a:txBody>
                    <a:bodyPr/>
                    <a:lstStyle/>
                    <a:p>
                      <a:r>
                        <a:rPr lang="en-GB" dirty="0" smtClean="0"/>
                        <a:t>What</a:t>
                      </a:r>
                      <a:endParaRPr lang="en-GB" dirty="0"/>
                    </a:p>
                  </a:txBody>
                  <a:tcPr/>
                </a:tc>
                <a:tc>
                  <a:txBody>
                    <a:bodyPr/>
                    <a:lstStyle/>
                    <a:p>
                      <a:r>
                        <a:rPr lang="en-GB" dirty="0" smtClean="0"/>
                        <a:t>Status</a:t>
                      </a:r>
                      <a:endParaRPr lang="en-GB" dirty="0"/>
                    </a:p>
                  </a:txBody>
                  <a:tcPr/>
                </a:tc>
              </a:tr>
              <a:tr h="361307">
                <a:tc>
                  <a:txBody>
                    <a:bodyPr/>
                    <a:lstStyle/>
                    <a:p>
                      <a:r>
                        <a:rPr lang="en-GB" dirty="0" smtClean="0"/>
                        <a:t>Wark (Lowe)</a:t>
                      </a:r>
                      <a:endParaRPr lang="en-GB" dirty="0"/>
                    </a:p>
                  </a:txBody>
                  <a:tcPr/>
                </a:tc>
                <a:tc>
                  <a:txBody>
                    <a:bodyPr/>
                    <a:lstStyle/>
                    <a:p>
                      <a:r>
                        <a:rPr lang="en-GB" dirty="0" smtClean="0"/>
                        <a:t>T2K/T2HK</a:t>
                      </a:r>
                      <a:endParaRPr lang="en-GB" dirty="0"/>
                    </a:p>
                  </a:txBody>
                  <a:tcPr/>
                </a:tc>
                <a:tc>
                  <a:txBody>
                    <a:bodyPr/>
                    <a:lstStyle/>
                    <a:p>
                      <a:r>
                        <a:rPr lang="en-GB" dirty="0" smtClean="0"/>
                        <a:t>Awarded</a:t>
                      </a:r>
                      <a:endParaRPr lang="en-GB" dirty="0"/>
                    </a:p>
                  </a:txBody>
                  <a:tcPr/>
                </a:tc>
              </a:tr>
              <a:tr h="361307">
                <a:tc>
                  <a:txBody>
                    <a:bodyPr/>
                    <a:lstStyle/>
                    <a:p>
                      <a:r>
                        <a:rPr lang="en-GB" dirty="0" smtClean="0"/>
                        <a:t>Worm</a:t>
                      </a:r>
                      <a:endParaRPr lang="en-GB" dirty="0"/>
                    </a:p>
                  </a:txBody>
                  <a:tcPr/>
                </a:tc>
                <a:tc>
                  <a:txBody>
                    <a:bodyPr/>
                    <a:lstStyle/>
                    <a:p>
                      <a:r>
                        <a:rPr lang="en-GB" dirty="0" smtClean="0"/>
                        <a:t>RIA – </a:t>
                      </a:r>
                      <a:r>
                        <a:rPr lang="en-GB" dirty="0" err="1" smtClean="0"/>
                        <a:t>Det</a:t>
                      </a:r>
                      <a:r>
                        <a:rPr lang="en-GB" dirty="0" smtClean="0"/>
                        <a:t> instrumentation</a:t>
                      </a:r>
                      <a:endParaRPr lang="en-GB" dirty="0"/>
                    </a:p>
                  </a:txBody>
                  <a:tcPr/>
                </a:tc>
                <a:tc>
                  <a:txBody>
                    <a:bodyPr/>
                    <a:lstStyle/>
                    <a:p>
                      <a:endParaRPr lang="en-GB"/>
                    </a:p>
                  </a:txBody>
                  <a:tcPr/>
                </a:tc>
              </a:tr>
              <a:tr h="361307">
                <a:tc>
                  <a:txBody>
                    <a:bodyPr/>
                    <a:lstStyle/>
                    <a:p>
                      <a:endParaRPr lang="en-GB" dirty="0"/>
                    </a:p>
                  </a:txBody>
                  <a:tcPr/>
                </a:tc>
                <a:tc>
                  <a:txBody>
                    <a:bodyPr/>
                    <a:lstStyle/>
                    <a:p>
                      <a:r>
                        <a:rPr lang="en-GB" dirty="0" smtClean="0"/>
                        <a:t>RISE – Exchange for DM</a:t>
                      </a:r>
                      <a:endParaRPr lang="en-GB" dirty="0"/>
                    </a:p>
                  </a:txBody>
                  <a:tcPr/>
                </a:tc>
                <a:tc>
                  <a:txBody>
                    <a:bodyPr/>
                    <a:lstStyle/>
                    <a:p>
                      <a:endParaRPr lang="en-GB"/>
                    </a:p>
                  </a:txBody>
                  <a:tcPr/>
                </a:tc>
              </a:tr>
              <a:tr h="361307">
                <a:tc>
                  <a:txBody>
                    <a:bodyPr/>
                    <a:lstStyle/>
                    <a:p>
                      <a:endParaRPr lang="en-GB" dirty="0"/>
                    </a:p>
                  </a:txBody>
                  <a:tcPr/>
                </a:tc>
                <a:tc>
                  <a:txBody>
                    <a:bodyPr/>
                    <a:lstStyle/>
                    <a:p>
                      <a:r>
                        <a:rPr lang="en-GB" dirty="0" smtClean="0"/>
                        <a:t>ERC – Research grant</a:t>
                      </a:r>
                      <a:endParaRPr lang="en-GB" dirty="0"/>
                    </a:p>
                  </a:txBody>
                  <a:tcPr/>
                </a:tc>
                <a:tc>
                  <a:txBody>
                    <a:bodyPr/>
                    <a:lstStyle/>
                    <a:p>
                      <a:endParaRPr lang="en-GB" dirty="0"/>
                    </a:p>
                  </a:txBody>
                  <a:tcPr/>
                </a:tc>
              </a:tr>
              <a:tr h="361307">
                <a:tc>
                  <a:txBody>
                    <a:bodyPr/>
                    <a:lstStyle/>
                    <a:p>
                      <a:r>
                        <a:rPr lang="en-GB" dirty="0" smtClean="0"/>
                        <a:t>   +Wilson</a:t>
                      </a:r>
                      <a:r>
                        <a:rPr lang="en-GB" baseline="0" dirty="0" smtClean="0"/>
                        <a:t> + McMahon</a:t>
                      </a:r>
                      <a:endParaRPr lang="en-GB" dirty="0"/>
                    </a:p>
                  </a:txBody>
                  <a:tcPr/>
                </a:tc>
                <a:tc>
                  <a:txBody>
                    <a:bodyPr/>
                    <a:lstStyle/>
                    <a:p>
                      <a:r>
                        <a:rPr lang="en-GB" dirty="0" smtClean="0"/>
                        <a:t>ITN</a:t>
                      </a:r>
                      <a:r>
                        <a:rPr lang="en-GB" baseline="0" dirty="0" smtClean="0"/>
                        <a:t> – Training for CMOS</a:t>
                      </a:r>
                      <a:endParaRPr lang="en-GB" dirty="0"/>
                    </a:p>
                  </a:txBody>
                  <a:tcPr/>
                </a:tc>
                <a:tc>
                  <a:txBody>
                    <a:bodyPr/>
                    <a:lstStyle/>
                    <a:p>
                      <a:endParaRPr lang="en-GB" dirty="0"/>
                    </a:p>
                  </a:txBody>
                  <a:tcPr/>
                </a:tc>
              </a:tr>
              <a:tr h="361307">
                <a:tc>
                  <a:txBody>
                    <a:bodyPr/>
                    <a:lstStyle/>
                    <a:p>
                      <a:r>
                        <a:rPr lang="en-GB" dirty="0" smtClean="0"/>
                        <a:t>Andreopoulos</a:t>
                      </a:r>
                      <a:endParaRPr lang="en-GB" dirty="0"/>
                    </a:p>
                  </a:txBody>
                  <a:tcPr/>
                </a:tc>
                <a:tc>
                  <a:txBody>
                    <a:bodyPr/>
                    <a:lstStyle/>
                    <a:p>
                      <a:r>
                        <a:rPr lang="en-GB" dirty="0" smtClean="0"/>
                        <a:t>ERC – Research</a:t>
                      </a:r>
                      <a:r>
                        <a:rPr lang="en-GB" baseline="0" dirty="0" smtClean="0"/>
                        <a:t> Grant</a:t>
                      </a:r>
                      <a:endParaRPr lang="en-GB" dirty="0"/>
                    </a:p>
                  </a:txBody>
                  <a:tcPr/>
                </a:tc>
                <a:tc>
                  <a:txBody>
                    <a:bodyPr/>
                    <a:lstStyle/>
                    <a:p>
                      <a:endParaRPr lang="en-GB" dirty="0"/>
                    </a:p>
                  </a:txBody>
                  <a:tcPr/>
                </a:tc>
              </a:tr>
              <a:tr h="361307">
                <a:tc>
                  <a:txBody>
                    <a:bodyPr/>
                    <a:lstStyle/>
                    <a:p>
                      <a:r>
                        <a:rPr lang="en-GB" dirty="0" smtClean="0"/>
                        <a:t>Dewhurst</a:t>
                      </a:r>
                      <a:endParaRPr lang="en-GB" dirty="0"/>
                    </a:p>
                  </a:txBody>
                  <a:tcPr/>
                </a:tc>
                <a:tc>
                  <a:txBody>
                    <a:bodyPr/>
                    <a:lstStyle/>
                    <a:p>
                      <a:r>
                        <a:rPr lang="en-GB" dirty="0" smtClean="0"/>
                        <a:t>Possible Tier-1</a:t>
                      </a:r>
                      <a:r>
                        <a:rPr lang="en-GB" baseline="0" dirty="0" smtClean="0"/>
                        <a:t> </a:t>
                      </a:r>
                      <a:endParaRPr lang="en-GB" dirty="0"/>
                    </a:p>
                  </a:txBody>
                  <a:tcPr/>
                </a:tc>
                <a:tc>
                  <a:txBody>
                    <a:bodyPr/>
                    <a:lstStyle/>
                    <a:p>
                      <a:r>
                        <a:rPr lang="en-GB" dirty="0" smtClean="0"/>
                        <a:t>Interested</a:t>
                      </a:r>
                      <a:endParaRPr lang="en-GB" dirty="0"/>
                    </a:p>
                  </a:txBody>
                  <a:tcPr/>
                </a:tc>
              </a:tr>
              <a:tr h="361307">
                <a:tc>
                  <a:txBody>
                    <a:bodyPr/>
                    <a:lstStyle/>
                    <a:p>
                      <a:r>
                        <a:rPr lang="en-GB" dirty="0" smtClean="0"/>
                        <a:t>Paling</a:t>
                      </a:r>
                      <a:endParaRPr lang="en-GB" dirty="0"/>
                    </a:p>
                  </a:txBody>
                  <a:tcPr/>
                </a:tc>
                <a:tc>
                  <a:txBody>
                    <a:bodyPr/>
                    <a:lstStyle/>
                    <a:p>
                      <a:r>
                        <a:rPr lang="en-GB" dirty="0" smtClean="0"/>
                        <a:t>ITN</a:t>
                      </a:r>
                      <a:r>
                        <a:rPr lang="en-GB" baseline="0" dirty="0" smtClean="0"/>
                        <a:t> – Student training</a:t>
                      </a:r>
                    </a:p>
                  </a:txBody>
                  <a:tcPr/>
                </a:tc>
                <a:tc>
                  <a:txBody>
                    <a:bodyPr/>
                    <a:lstStyle/>
                    <a:p>
                      <a:endParaRPr lang="en-GB" dirty="0"/>
                    </a:p>
                  </a:txBody>
                  <a:tcPr/>
                </a:tc>
              </a:tr>
              <a:tr h="361307">
                <a:tc>
                  <a:txBody>
                    <a:bodyPr/>
                    <a:lstStyle/>
                    <a:p>
                      <a:endParaRPr lang="en-GB" dirty="0"/>
                    </a:p>
                  </a:txBody>
                  <a:tcPr/>
                </a:tc>
                <a:tc>
                  <a:txBody>
                    <a:bodyPr/>
                    <a:lstStyle/>
                    <a:p>
                      <a:r>
                        <a:rPr lang="en-GB" baseline="0" dirty="0" smtClean="0"/>
                        <a:t>Integrating activity </a:t>
                      </a:r>
                    </a:p>
                  </a:txBody>
                  <a:tcPr/>
                </a:tc>
                <a:tc>
                  <a:txBody>
                    <a:bodyPr/>
                    <a:lstStyle/>
                    <a:p>
                      <a:endParaRPr lang="en-GB" dirty="0"/>
                    </a:p>
                  </a:txBody>
                  <a:tcPr/>
                </a:tc>
              </a:tr>
              <a:tr h="361307">
                <a:tc>
                  <a:txBody>
                    <a:bodyPr/>
                    <a:lstStyle/>
                    <a:p>
                      <a:r>
                        <a:rPr lang="en-GB" dirty="0" smtClean="0"/>
                        <a:t>Shepherd-T</a:t>
                      </a:r>
                      <a:endParaRPr lang="en-GB" dirty="0"/>
                    </a:p>
                  </a:txBody>
                  <a:tcPr/>
                </a:tc>
                <a:tc>
                  <a:txBody>
                    <a:bodyPr/>
                    <a:lstStyle/>
                    <a:p>
                      <a:endParaRPr lang="en-GB" baseline="0" dirty="0" smtClean="0"/>
                    </a:p>
                  </a:txBody>
                  <a:tcPr/>
                </a:tc>
                <a:tc>
                  <a:txBody>
                    <a:bodyPr/>
                    <a:lstStyle/>
                    <a:p>
                      <a:endParaRPr lang="en-GB" dirty="0"/>
                    </a:p>
                  </a:txBody>
                  <a:tcPr/>
                </a:tc>
              </a:tr>
              <a:tr h="361307">
                <a:tc>
                  <a:txBody>
                    <a:bodyPr/>
                    <a:lstStyle/>
                    <a:p>
                      <a:r>
                        <a:rPr lang="en-GB" dirty="0" smtClean="0"/>
                        <a:t>Kelsey/Cornwall</a:t>
                      </a:r>
                      <a:endParaRPr lang="en-GB" dirty="0"/>
                    </a:p>
                  </a:txBody>
                  <a:tcPr/>
                </a:tc>
                <a:tc>
                  <a:txBody>
                    <a:bodyPr/>
                    <a:lstStyle/>
                    <a:p>
                      <a:endParaRPr lang="en-GB" baseline="0" dirty="0" smtClean="0"/>
                    </a:p>
                  </a:txBody>
                  <a:tcPr/>
                </a:tc>
                <a:tc>
                  <a:txBody>
                    <a:bodyPr/>
                    <a:lstStyle/>
                    <a:p>
                      <a:endParaRPr lang="en-GB" dirty="0"/>
                    </a:p>
                  </a:txBody>
                  <a:tcPr/>
                </a:tc>
              </a:tr>
              <a:tr h="361307">
                <a:tc>
                  <a:txBody>
                    <a:bodyPr/>
                    <a:lstStyle/>
                    <a:p>
                      <a:r>
                        <a:rPr lang="en-GB" dirty="0" smtClean="0"/>
                        <a:t>Edgecock</a:t>
                      </a:r>
                      <a:endParaRPr lang="en-GB" dirty="0"/>
                    </a:p>
                  </a:txBody>
                  <a:tcPr/>
                </a:tc>
                <a:tc>
                  <a:txBody>
                    <a:bodyPr/>
                    <a:lstStyle/>
                    <a:p>
                      <a:endParaRPr lang="en-GB" baseline="0" dirty="0" smtClean="0"/>
                    </a:p>
                  </a:txBody>
                  <a:tcPr/>
                </a:tc>
                <a:tc>
                  <a:txBody>
                    <a:bodyPr/>
                    <a:lstStyle/>
                    <a:p>
                      <a:endParaRPr lang="en-GB" dirty="0"/>
                    </a:p>
                  </a:txBody>
                  <a:tcPr/>
                </a:tc>
              </a:tr>
              <a:tr h="361307">
                <a:tc>
                  <a:txBody>
                    <a:bodyPr/>
                    <a:lstStyle/>
                    <a:p>
                      <a:r>
                        <a:rPr lang="en-GB" dirty="0" smtClean="0"/>
                        <a:t>Ricciardi</a:t>
                      </a:r>
                      <a:endParaRPr lang="en-GB" dirty="0"/>
                    </a:p>
                  </a:txBody>
                  <a:tcPr/>
                </a:tc>
                <a:tc>
                  <a:txBody>
                    <a:bodyPr/>
                    <a:lstStyle/>
                    <a:p>
                      <a:endParaRPr lang="en-GB" baseline="0" dirty="0" smtClean="0"/>
                    </a:p>
                  </a:txBody>
                  <a:tcPr/>
                </a:tc>
                <a:tc>
                  <a:txBody>
                    <a:bodyPr/>
                    <a:lstStyle/>
                    <a:p>
                      <a:endParaRPr lang="en-GB" dirty="0"/>
                    </a:p>
                  </a:txBody>
                  <a:tcPr/>
                </a:tc>
              </a:tr>
              <a:tr h="361307">
                <a:tc>
                  <a:txBody>
                    <a:bodyPr/>
                    <a:lstStyle/>
                    <a:p>
                      <a:r>
                        <a:rPr lang="en-GB" dirty="0" smtClean="0"/>
                        <a:t>Matheson</a:t>
                      </a:r>
                      <a:endParaRPr lang="en-GB" dirty="0"/>
                    </a:p>
                  </a:txBody>
                  <a:tcPr/>
                </a:tc>
                <a:tc>
                  <a:txBody>
                    <a:bodyPr/>
                    <a:lstStyle/>
                    <a:p>
                      <a:endParaRPr lang="en-GB" baseline="0" dirty="0" smtClean="0"/>
                    </a:p>
                  </a:txBody>
                  <a:tcPr/>
                </a:tc>
                <a:tc>
                  <a:txBody>
                    <a:bodyPr/>
                    <a:lstStyle/>
                    <a:p>
                      <a:endParaRPr lang="en-GB" dirty="0"/>
                    </a:p>
                  </a:txBody>
                  <a:tcPr/>
                </a:tc>
              </a:tr>
              <a:tr h="356357">
                <a:tc>
                  <a:txBody>
                    <a:bodyPr/>
                    <a:lstStyle/>
                    <a:p>
                      <a:r>
                        <a:rPr lang="en-GB" dirty="0" smtClean="0"/>
                        <a:t>Dopke, Cockerill</a:t>
                      </a:r>
                      <a:endParaRPr lang="en-GB" dirty="0"/>
                    </a:p>
                  </a:txBody>
                  <a:tcPr/>
                </a:tc>
                <a:tc>
                  <a:txBody>
                    <a:bodyPr/>
                    <a:lstStyle/>
                    <a:p>
                      <a:r>
                        <a:rPr lang="en-GB" baseline="0" dirty="0" smtClean="0"/>
                        <a:t>Interested</a:t>
                      </a:r>
                      <a:endParaRPr lang="en-GB" baseline="0" dirty="0" smtClean="0"/>
                    </a:p>
                  </a:txBody>
                  <a:tcPr/>
                </a:tc>
                <a:tc>
                  <a:txBody>
                    <a:bodyPr/>
                    <a:lstStyle/>
                    <a:p>
                      <a:endParaRPr lang="en-GB" dirty="0"/>
                    </a:p>
                  </a:txBody>
                  <a:tcPr/>
                </a:tc>
              </a:tr>
            </a:tbl>
          </a:graphicData>
        </a:graphic>
      </p:graphicFrame>
      <p:pic>
        <p:nvPicPr>
          <p:cNvPr id="2050" name="Picture 2" descr="http://catmacros.files.wordpress.com/2009/06/cat_activity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4495800"/>
            <a:ext cx="2047875" cy="2039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3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normAutofit/>
          </a:bodyPr>
          <a:lstStyle/>
          <a:p>
            <a:r>
              <a:rPr lang="en-GB" dirty="0" smtClean="0">
                <a:solidFill>
                  <a:srgbClr val="00B050"/>
                </a:solidFill>
                <a:effectLst>
                  <a:outerShdw blurRad="38100" dist="38100" dir="2700000" algn="tl">
                    <a:srgbClr val="000000">
                      <a:alpha val="43137"/>
                    </a:srgbClr>
                  </a:outerShdw>
                </a:effectLst>
              </a:rPr>
              <a:t>Dave Wark</a:t>
            </a:r>
            <a:endParaRPr lang="en-GB" dirty="0">
              <a:solidFill>
                <a:srgbClr val="00B05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983163"/>
          </a:xfrm>
        </p:spPr>
        <p:txBody>
          <a:bodyPr>
            <a:normAutofit fontScale="62500" lnSpcReduction="20000"/>
          </a:bodyPr>
          <a:lstStyle/>
          <a:p>
            <a:pPr marL="0" lvl="0" indent="0">
              <a:buNone/>
            </a:pPr>
            <a:r>
              <a:rPr lang="en-GB" b="1" dirty="0">
                <a:solidFill>
                  <a:srgbClr val="FF0000"/>
                </a:solidFill>
              </a:rPr>
              <a:t>Jennifer – T2K/T2HK</a:t>
            </a:r>
            <a:endParaRPr lang="en-GB" b="1" dirty="0" smtClean="0">
              <a:solidFill>
                <a:srgbClr val="FF0000"/>
              </a:solidFill>
            </a:endParaRPr>
          </a:p>
          <a:p>
            <a:pPr lvl="0"/>
            <a:r>
              <a:rPr lang="en-GB" dirty="0" smtClean="0"/>
              <a:t>The </a:t>
            </a:r>
            <a:r>
              <a:rPr lang="en-GB" dirty="0"/>
              <a:t>Project commences 1 April 2015 and lasts for 4-years</a:t>
            </a:r>
          </a:p>
          <a:p>
            <a:pPr lvl="0"/>
            <a:r>
              <a:rPr lang="en-GB" dirty="0"/>
              <a:t>QMUL were bidding originally but would have problems paying non-QMUL people so invited STFC via PPD (Dave Wark) to join as we have a track record of paying non-staff in Universities</a:t>
            </a:r>
          </a:p>
          <a:p>
            <a:pPr lvl="0"/>
            <a:r>
              <a:rPr lang="en-GB" dirty="0"/>
              <a:t>The bid was pulled together by QMUL and financial details ‘refined/honed’ in discussion between INFN and the EC.  I am chasing QMUL to establish exactly what the €171k funds </a:t>
            </a:r>
          </a:p>
          <a:p>
            <a:pPr lvl="0"/>
            <a:r>
              <a:rPr lang="en-GB" dirty="0"/>
              <a:t>QMUL are progressing the ‘associated with’ question </a:t>
            </a:r>
            <a:r>
              <a:rPr lang="en-GB" dirty="0" smtClean="0"/>
              <a:t>Gillian</a:t>
            </a:r>
          </a:p>
          <a:p>
            <a:pPr lvl="0"/>
            <a:endParaRPr lang="en-GB" dirty="0"/>
          </a:p>
          <a:p>
            <a:pPr lvl="0"/>
            <a:r>
              <a:rPr lang="en-GB" dirty="0"/>
              <a:t>The award is all travel funding (tbc) for the T2K and T2HK experiments</a:t>
            </a:r>
          </a:p>
          <a:p>
            <a:pPr lvl="0"/>
            <a:r>
              <a:rPr lang="en-GB" dirty="0"/>
              <a:t>The split between payments to HEI and STFC staff is not absolute/defined.  Dave would estimate €75k STFC and €96k HEI’s if pushed</a:t>
            </a:r>
          </a:p>
          <a:p>
            <a:pPr lvl="0"/>
            <a:r>
              <a:rPr lang="en-GB" dirty="0"/>
              <a:t>Presently travel (to T2K and T2HK experiments) is met from a PD allocation (STAK00018 and STAK00060).  Dave Wark has advised Tony Medland he has secured EC funding that should either reduce the call on the allocation or increase the number of STFC and HEI travellers – TBD</a:t>
            </a:r>
          </a:p>
          <a:p>
            <a:endParaRPr lang="en-GB" dirty="0"/>
          </a:p>
          <a:p>
            <a:endParaRPr lang="en-GB" dirty="0"/>
          </a:p>
        </p:txBody>
      </p:sp>
    </p:spTree>
    <p:extLst>
      <p:ext uri="{BB962C8B-B14F-4D97-AF65-F5344CB8AC3E}">
        <p14:creationId xmlns:p14="http://schemas.microsoft.com/office/powerpoint/2010/main" val="109176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GB" dirty="0" smtClean="0">
                <a:solidFill>
                  <a:srgbClr val="00B050"/>
                </a:solidFill>
                <a:effectLst>
                  <a:outerShdw blurRad="38100" dist="38100" dir="2700000" algn="tl">
                    <a:srgbClr val="000000">
                      <a:alpha val="43137"/>
                    </a:srgbClr>
                  </a:outerShdw>
                </a:effectLst>
              </a:rPr>
              <a:t>Steve Worm</a:t>
            </a:r>
            <a:endParaRPr lang="en-GB" dirty="0">
              <a:solidFill>
                <a:srgbClr val="00B05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983163"/>
          </a:xfrm>
        </p:spPr>
        <p:txBody>
          <a:bodyPr>
            <a:normAutofit fontScale="40000" lnSpcReduction="20000"/>
          </a:bodyPr>
          <a:lstStyle/>
          <a:p>
            <a:pPr marL="0" indent="0">
              <a:buNone/>
            </a:pPr>
            <a:r>
              <a:rPr lang="en-GB" b="1" dirty="0">
                <a:solidFill>
                  <a:srgbClr val="FF0000"/>
                </a:solidFill>
              </a:rPr>
              <a:t>RIA: Infrastructure bid (AIDA-2020) </a:t>
            </a:r>
          </a:p>
          <a:p>
            <a:pPr marL="0" indent="0">
              <a:buNone/>
            </a:pPr>
            <a:r>
              <a:rPr lang="en-GB" dirty="0"/>
              <a:t> - HEP detector instrumentation </a:t>
            </a:r>
          </a:p>
          <a:p>
            <a:pPr marL="0" indent="0">
              <a:buNone/>
            </a:pPr>
            <a:r>
              <a:rPr lang="en-GB" dirty="0"/>
              <a:t> - Follow-on from EUDET/AIDA bids</a:t>
            </a:r>
          </a:p>
          <a:p>
            <a:pPr marL="0" indent="0">
              <a:buNone/>
            </a:pPr>
            <a:r>
              <a:rPr lang="en-GB" dirty="0"/>
              <a:t> - submitted in July</a:t>
            </a:r>
          </a:p>
          <a:p>
            <a:pPr marL="0" indent="0">
              <a:buNone/>
            </a:pPr>
            <a:r>
              <a:rPr lang="en-GB" dirty="0"/>
              <a:t> - funding for 1-1.5 FTE</a:t>
            </a:r>
          </a:p>
          <a:p>
            <a:pPr marL="0" indent="0">
              <a:buNone/>
            </a:pPr>
            <a:r>
              <a:rPr lang="en-GB" dirty="0"/>
              <a:t> </a:t>
            </a:r>
          </a:p>
          <a:p>
            <a:pPr marL="0" indent="0">
              <a:buNone/>
            </a:pPr>
            <a:r>
              <a:rPr lang="en-GB" b="1" dirty="0">
                <a:solidFill>
                  <a:srgbClr val="FF0000"/>
                </a:solidFill>
              </a:rPr>
              <a:t>ITN: training network</a:t>
            </a:r>
          </a:p>
          <a:p>
            <a:pPr marL="0" indent="0">
              <a:buNone/>
            </a:pPr>
            <a:r>
              <a:rPr lang="en-GB" dirty="0"/>
              <a:t> - training for design &amp; testing of CMOS pixel sensors</a:t>
            </a:r>
          </a:p>
          <a:p>
            <a:pPr marL="0" indent="0">
              <a:buNone/>
            </a:pPr>
            <a:r>
              <a:rPr lang="en-GB" dirty="0"/>
              <a:t> - with Steve, Fergus, bunch of partners</a:t>
            </a:r>
          </a:p>
          <a:p>
            <a:pPr marL="0" indent="0">
              <a:buNone/>
            </a:pPr>
            <a:r>
              <a:rPr lang="en-GB" dirty="0"/>
              <a:t> - due in January (or maybe August)</a:t>
            </a:r>
          </a:p>
          <a:p>
            <a:pPr marL="0" indent="0">
              <a:buNone/>
            </a:pPr>
            <a:r>
              <a:rPr lang="en-GB" dirty="0"/>
              <a:t> - funding for 1-2 students x3 years each</a:t>
            </a:r>
          </a:p>
          <a:p>
            <a:pPr marL="0" indent="0">
              <a:buNone/>
            </a:pPr>
            <a:r>
              <a:rPr lang="en-GB" dirty="0"/>
              <a:t> </a:t>
            </a:r>
          </a:p>
          <a:p>
            <a:pPr marL="0" indent="0">
              <a:buNone/>
            </a:pPr>
            <a:r>
              <a:rPr lang="en-GB" dirty="0"/>
              <a:t>RISE: </a:t>
            </a:r>
            <a:r>
              <a:rPr lang="en-GB" b="1" dirty="0">
                <a:solidFill>
                  <a:srgbClr val="FF0000"/>
                </a:solidFill>
              </a:rPr>
              <a:t>staff</a:t>
            </a:r>
            <a:r>
              <a:rPr lang="en-GB" dirty="0">
                <a:solidFill>
                  <a:srgbClr val="FF0000"/>
                </a:solidFill>
              </a:rPr>
              <a:t> </a:t>
            </a:r>
            <a:r>
              <a:rPr lang="en-GB" dirty="0"/>
              <a:t>exchange</a:t>
            </a:r>
          </a:p>
          <a:p>
            <a:pPr marL="0" indent="0">
              <a:buNone/>
            </a:pPr>
            <a:r>
              <a:rPr lang="en-GB" dirty="0"/>
              <a:t> - dark matter and other new </a:t>
            </a:r>
            <a:r>
              <a:rPr lang="en-GB" dirty="0" err="1"/>
              <a:t>phys</a:t>
            </a:r>
            <a:endParaRPr lang="en-GB" dirty="0"/>
          </a:p>
          <a:p>
            <a:pPr marL="0" indent="0">
              <a:buNone/>
            </a:pPr>
            <a:r>
              <a:rPr lang="en-GB" dirty="0"/>
              <a:t> - several European countries, also Thailand, Egypt (possibly CERN)</a:t>
            </a:r>
          </a:p>
          <a:p>
            <a:pPr marL="0" indent="0">
              <a:buNone/>
            </a:pPr>
            <a:r>
              <a:rPr lang="en-GB" dirty="0"/>
              <a:t> - due in April</a:t>
            </a:r>
          </a:p>
          <a:p>
            <a:pPr marL="0" indent="0">
              <a:buNone/>
            </a:pPr>
            <a:r>
              <a:rPr lang="en-GB" dirty="0"/>
              <a:t> - funding for long-term visits/visitors</a:t>
            </a:r>
          </a:p>
          <a:p>
            <a:pPr marL="0" indent="0">
              <a:buNone/>
            </a:pPr>
            <a:r>
              <a:rPr lang="en-GB" dirty="0"/>
              <a:t> </a:t>
            </a:r>
          </a:p>
          <a:p>
            <a:pPr marL="0" indent="0">
              <a:buNone/>
            </a:pPr>
            <a:r>
              <a:rPr lang="en-GB" b="1" dirty="0">
                <a:solidFill>
                  <a:srgbClr val="FF0000"/>
                </a:solidFill>
              </a:rPr>
              <a:t>ERC: advanced grant</a:t>
            </a:r>
          </a:p>
          <a:p>
            <a:pPr marL="0" indent="0">
              <a:buNone/>
            </a:pPr>
            <a:r>
              <a:rPr lang="en-GB" dirty="0"/>
              <a:t> - worth a shot at some point</a:t>
            </a:r>
          </a:p>
          <a:p>
            <a:pPr marL="0" indent="0">
              <a:buNone/>
            </a:pPr>
            <a:r>
              <a:rPr lang="en-GB" dirty="0"/>
              <a:t> - two or three month effort</a:t>
            </a:r>
          </a:p>
          <a:p>
            <a:pPr marL="0" indent="0">
              <a:buNone/>
            </a:pPr>
            <a:r>
              <a:rPr lang="en-GB" dirty="0"/>
              <a:t> - due June 2</a:t>
            </a:r>
          </a:p>
          <a:p>
            <a:pPr marL="0" indent="0">
              <a:buNone/>
            </a:pPr>
            <a:r>
              <a:rPr lang="en-GB" dirty="0"/>
              <a:t> - funding for research programme, up to 2.5 mil euro</a:t>
            </a:r>
          </a:p>
          <a:p>
            <a:pPr marL="0" indent="0">
              <a:buNone/>
            </a:pPr>
            <a:endParaRPr lang="en-GB" dirty="0"/>
          </a:p>
          <a:p>
            <a:endParaRPr lang="en-GB" dirty="0"/>
          </a:p>
        </p:txBody>
      </p:sp>
    </p:spTree>
    <p:extLst>
      <p:ext uri="{BB962C8B-B14F-4D97-AF65-F5344CB8AC3E}">
        <p14:creationId xmlns:p14="http://schemas.microsoft.com/office/powerpoint/2010/main" val="2657127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GB" dirty="0" smtClean="0">
                <a:solidFill>
                  <a:srgbClr val="00B050"/>
                </a:solidFill>
                <a:effectLst>
                  <a:outerShdw blurRad="38100" dist="38100" dir="2700000" algn="tl">
                    <a:srgbClr val="000000">
                      <a:alpha val="43137"/>
                    </a:srgbClr>
                  </a:outerShdw>
                </a:effectLst>
              </a:rPr>
              <a:t>Costas Andreopoulos </a:t>
            </a:r>
            <a:endParaRPr lang="en-GB" dirty="0">
              <a:solidFill>
                <a:srgbClr val="00B05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983163"/>
          </a:xfrm>
        </p:spPr>
        <p:txBody>
          <a:bodyPr>
            <a:normAutofit fontScale="92500" lnSpcReduction="10000"/>
          </a:bodyPr>
          <a:lstStyle/>
          <a:p>
            <a:r>
              <a:rPr lang="en-GB" dirty="0"/>
              <a:t>ERC Consolidator Grant application </a:t>
            </a:r>
            <a:r>
              <a:rPr lang="en-GB" dirty="0" smtClean="0"/>
              <a:t>for </a:t>
            </a:r>
            <a:r>
              <a:rPr lang="en-GB" dirty="0"/>
              <a:t>€2M</a:t>
            </a:r>
          </a:p>
          <a:p>
            <a:r>
              <a:rPr lang="en-GB" dirty="0"/>
              <a:t>P</a:t>
            </a:r>
            <a:r>
              <a:rPr lang="en-GB" dirty="0" smtClean="0"/>
              <a:t>assed </a:t>
            </a:r>
            <a:r>
              <a:rPr lang="en-GB" dirty="0"/>
              <a:t>stage </a:t>
            </a:r>
            <a:r>
              <a:rPr lang="en-GB" dirty="0" smtClean="0"/>
              <a:t>1; interview </a:t>
            </a:r>
            <a:r>
              <a:rPr lang="en-GB" dirty="0"/>
              <a:t>in Brussels </a:t>
            </a:r>
            <a:r>
              <a:rPr lang="en-GB" dirty="0" smtClean="0"/>
              <a:t>~25 Nov</a:t>
            </a:r>
            <a:endParaRPr lang="en-GB" dirty="0"/>
          </a:p>
          <a:p>
            <a:r>
              <a:rPr lang="en-GB" dirty="0"/>
              <a:t>(~50% chance now of this getting approved). </a:t>
            </a:r>
            <a:endParaRPr lang="en-GB" dirty="0" smtClean="0"/>
          </a:p>
          <a:p>
            <a:r>
              <a:rPr lang="en-GB" dirty="0" smtClean="0"/>
              <a:t>with </a:t>
            </a:r>
            <a:r>
              <a:rPr lang="en-GB" dirty="0"/>
              <a:t>Liverpool but, if approved,</a:t>
            </a:r>
          </a:p>
          <a:p>
            <a:r>
              <a:rPr lang="en-GB" dirty="0" smtClean="0"/>
              <a:t>plan </a:t>
            </a:r>
            <a:r>
              <a:rPr lang="en-GB" dirty="0"/>
              <a:t>to have a people stationed at RAL for large-</a:t>
            </a:r>
            <a:r>
              <a:rPr lang="en-GB" dirty="0" err="1"/>
              <a:t>ish</a:t>
            </a:r>
            <a:r>
              <a:rPr lang="en-GB" dirty="0"/>
              <a:t> fraction of their times.</a:t>
            </a:r>
          </a:p>
          <a:p>
            <a:r>
              <a:rPr lang="en-GB" dirty="0" smtClean="0"/>
              <a:t>at later </a:t>
            </a:r>
            <a:r>
              <a:rPr lang="en-GB" dirty="0"/>
              <a:t>time, </a:t>
            </a:r>
            <a:r>
              <a:rPr lang="en-GB" dirty="0" smtClean="0"/>
              <a:t>submit </a:t>
            </a:r>
            <a:r>
              <a:rPr lang="en-GB" dirty="0"/>
              <a:t>an MSCA ITN </a:t>
            </a:r>
            <a:r>
              <a:rPr lang="en-GB" dirty="0" smtClean="0"/>
              <a:t>proposal &amp; have already made </a:t>
            </a:r>
            <a:r>
              <a:rPr lang="en-GB" dirty="0"/>
              <a:t>the contacts to establish a network of theorists and experimentalists </a:t>
            </a:r>
            <a:r>
              <a:rPr lang="en-GB" dirty="0" smtClean="0"/>
              <a:t>and define </a:t>
            </a:r>
            <a:r>
              <a:rPr lang="en-GB" dirty="0"/>
              <a:t>its </a:t>
            </a:r>
            <a:r>
              <a:rPr lang="en-GB" dirty="0" smtClean="0"/>
              <a:t>objectives</a:t>
            </a:r>
            <a:endParaRPr lang="en-GB" dirty="0"/>
          </a:p>
          <a:p>
            <a:pPr marL="0" indent="0">
              <a:buNone/>
            </a:pPr>
            <a:endParaRPr lang="en-GB" dirty="0"/>
          </a:p>
          <a:p>
            <a:endParaRPr lang="en-GB" dirty="0"/>
          </a:p>
        </p:txBody>
      </p:sp>
    </p:spTree>
    <p:extLst>
      <p:ext uri="{BB962C8B-B14F-4D97-AF65-F5344CB8AC3E}">
        <p14:creationId xmlns:p14="http://schemas.microsoft.com/office/powerpoint/2010/main" val="788657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GB" dirty="0" smtClean="0">
                <a:solidFill>
                  <a:srgbClr val="00B050"/>
                </a:solidFill>
                <a:effectLst>
                  <a:outerShdw blurRad="38100" dist="38100" dir="2700000" algn="tl">
                    <a:srgbClr val="000000">
                      <a:alpha val="43137"/>
                    </a:srgbClr>
                  </a:outerShdw>
                </a:effectLst>
              </a:rPr>
              <a:t>Rob Edgecock</a:t>
            </a:r>
            <a:endParaRPr lang="en-GB" dirty="0">
              <a:solidFill>
                <a:srgbClr val="00B050"/>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143000"/>
            <a:ext cx="8229600" cy="4983163"/>
          </a:xfrm>
        </p:spPr>
        <p:txBody>
          <a:bodyPr>
            <a:normAutofit fontScale="92500" lnSpcReduction="10000"/>
          </a:bodyPr>
          <a:lstStyle/>
          <a:p>
            <a:pPr marL="0" indent="0">
              <a:buNone/>
            </a:pPr>
            <a:r>
              <a:rPr lang="en-GB" dirty="0"/>
              <a:t>I'll be running a workshop that is part of the EuCARD2 FP7 project on Thursday, so can't come to the meeting. </a:t>
            </a:r>
            <a:endParaRPr lang="en-GB" dirty="0" smtClean="0"/>
          </a:p>
          <a:p>
            <a:pPr marL="0" indent="0">
              <a:buNone/>
            </a:pPr>
            <a:r>
              <a:rPr lang="en-GB" dirty="0" smtClean="0"/>
              <a:t>I </a:t>
            </a:r>
            <a:r>
              <a:rPr lang="en-GB" dirty="0"/>
              <a:t>am a work package coordinator in an H2020 Healthcare programme "PHC-16 Tools and technologies for advanced therapies" first stage proposal that was submitted at the start of last month. This is coordinated by the University of Pavia. However, as I mentioned, this is for the University of Huddersfield as, all other things being equal, the administration is easier.</a:t>
            </a:r>
          </a:p>
          <a:p>
            <a:pPr marL="0" indent="0">
              <a:buNone/>
            </a:pPr>
            <a:endParaRPr lang="en-GB" dirty="0"/>
          </a:p>
          <a:p>
            <a:endParaRPr lang="en-GB" dirty="0"/>
          </a:p>
        </p:txBody>
      </p:sp>
    </p:spTree>
    <p:extLst>
      <p:ext uri="{BB962C8B-B14F-4D97-AF65-F5344CB8AC3E}">
        <p14:creationId xmlns:p14="http://schemas.microsoft.com/office/powerpoint/2010/main" val="416465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248</Words>
  <Application>Microsoft Office PowerPoint</Application>
  <PresentationFormat>On-screen Show (4:3)</PresentationFormat>
  <Paragraphs>82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PPD H2020 Survey</vt:lpstr>
      <vt:lpstr>PPD H2020 Activity</vt:lpstr>
      <vt:lpstr>Dave Wark</vt:lpstr>
      <vt:lpstr>Steve Worm</vt:lpstr>
      <vt:lpstr>Costas Andreopoulos </vt:lpstr>
      <vt:lpstr>Rob Edgecock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Haywood, Stephen (STFC,RAL,PPD)</dc:creator>
  <cp:lastModifiedBy>Haywood, Stephen (STFC,RAL,PPD)</cp:lastModifiedBy>
  <cp:revision>9</cp:revision>
  <dcterms:created xsi:type="dcterms:W3CDTF">2006-08-16T00:00:00Z</dcterms:created>
  <dcterms:modified xsi:type="dcterms:W3CDTF">2014-11-18T13:54:42Z</dcterms:modified>
</cp:coreProperties>
</file>